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notesSlides/notesSlide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notesSlides/notesSlide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7.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8.xml" ContentType="application/vnd.openxmlformats-officedocument.themeOverride+xml"/>
  <Override PartName="/ppt/notesSlides/notesSlide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9.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0.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1.xml" ContentType="application/vnd.openxmlformats-officedocument.themeOverride+xml"/>
  <Override PartName="/ppt/notesSlides/notesSlide1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2.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3.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5.xml" ContentType="application/vnd.openxmlformats-officedocument.themeOverride+xml"/>
  <Override PartName="/ppt/notesSlides/notesSlide11.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6.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7.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9.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0.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1.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2.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4.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5.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6.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7.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8.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9.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0.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1.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2.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3.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4.xml" ContentType="application/vnd.openxmlformats-officedocument.themeOverride+xml"/>
  <Override PartName="/ppt/notesSlides/notesSlide27.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5.xml" ContentType="application/vnd.openxmlformats-officedocument.themeOverr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49"/>
  </p:notesMasterIdLst>
  <p:handoutMasterIdLst>
    <p:handoutMasterId r:id="rId50"/>
  </p:handoutMasterIdLst>
  <p:sldIdLst>
    <p:sldId id="444" r:id="rId2"/>
    <p:sldId id="540" r:id="rId3"/>
    <p:sldId id="446" r:id="rId4"/>
    <p:sldId id="447" r:id="rId5"/>
    <p:sldId id="541" r:id="rId6"/>
    <p:sldId id="449" r:id="rId7"/>
    <p:sldId id="542" r:id="rId8"/>
    <p:sldId id="451" r:id="rId9"/>
    <p:sldId id="507" r:id="rId10"/>
    <p:sldId id="460" r:id="rId11"/>
    <p:sldId id="461" r:id="rId12"/>
    <p:sldId id="509" r:id="rId13"/>
    <p:sldId id="543" r:id="rId14"/>
    <p:sldId id="467" r:id="rId15"/>
    <p:sldId id="511" r:id="rId16"/>
    <p:sldId id="510" r:id="rId17"/>
    <p:sldId id="544" r:id="rId18"/>
    <p:sldId id="473" r:id="rId19"/>
    <p:sldId id="474" r:id="rId20"/>
    <p:sldId id="513" r:id="rId21"/>
    <p:sldId id="476" r:id="rId22"/>
    <p:sldId id="514" r:id="rId23"/>
    <p:sldId id="478" r:id="rId24"/>
    <p:sldId id="525" r:id="rId25"/>
    <p:sldId id="515" r:id="rId26"/>
    <p:sldId id="517" r:id="rId27"/>
    <p:sldId id="518" r:id="rId28"/>
    <p:sldId id="519" r:id="rId29"/>
    <p:sldId id="520" r:id="rId30"/>
    <p:sldId id="521" r:id="rId31"/>
    <p:sldId id="522" r:id="rId32"/>
    <p:sldId id="545" r:id="rId33"/>
    <p:sldId id="526" r:id="rId34"/>
    <p:sldId id="527" r:id="rId35"/>
    <p:sldId id="529" r:id="rId36"/>
    <p:sldId id="530" r:id="rId37"/>
    <p:sldId id="546" r:id="rId38"/>
    <p:sldId id="531" r:id="rId39"/>
    <p:sldId id="532" r:id="rId40"/>
    <p:sldId id="533" r:id="rId41"/>
    <p:sldId id="534" r:id="rId42"/>
    <p:sldId id="536" r:id="rId43"/>
    <p:sldId id="547" r:id="rId44"/>
    <p:sldId id="548" r:id="rId45"/>
    <p:sldId id="445" r:id="rId46"/>
    <p:sldId id="549" r:id="rId47"/>
    <p:sldId id="550" r:id="rId48"/>
  </p:sldIdLst>
  <p:sldSz cx="10080625" cy="7578725"/>
  <p:notesSz cx="7010400" cy="9296400"/>
  <p:defaultTextStyle>
    <a:defPPr>
      <a:defRPr lang="es-MX"/>
    </a:defPPr>
    <a:lvl1pPr marL="0" algn="l" defTabSz="1009040" rtl="0" eaLnBrk="1" latinLnBrk="0" hangingPunct="1">
      <a:defRPr sz="1986" kern="1200">
        <a:solidFill>
          <a:schemeClr val="tx1"/>
        </a:solidFill>
        <a:latin typeface="+mn-lt"/>
        <a:ea typeface="+mn-ea"/>
        <a:cs typeface="+mn-cs"/>
      </a:defRPr>
    </a:lvl1pPr>
    <a:lvl2pPr marL="504520" algn="l" defTabSz="1009040" rtl="0" eaLnBrk="1" latinLnBrk="0" hangingPunct="1">
      <a:defRPr sz="1986" kern="1200">
        <a:solidFill>
          <a:schemeClr val="tx1"/>
        </a:solidFill>
        <a:latin typeface="+mn-lt"/>
        <a:ea typeface="+mn-ea"/>
        <a:cs typeface="+mn-cs"/>
      </a:defRPr>
    </a:lvl2pPr>
    <a:lvl3pPr marL="1009040" algn="l" defTabSz="1009040" rtl="0" eaLnBrk="1" latinLnBrk="0" hangingPunct="1">
      <a:defRPr sz="1986" kern="1200">
        <a:solidFill>
          <a:schemeClr val="tx1"/>
        </a:solidFill>
        <a:latin typeface="+mn-lt"/>
        <a:ea typeface="+mn-ea"/>
        <a:cs typeface="+mn-cs"/>
      </a:defRPr>
    </a:lvl3pPr>
    <a:lvl4pPr marL="1513561" algn="l" defTabSz="1009040" rtl="0" eaLnBrk="1" latinLnBrk="0" hangingPunct="1">
      <a:defRPr sz="1986" kern="1200">
        <a:solidFill>
          <a:schemeClr val="tx1"/>
        </a:solidFill>
        <a:latin typeface="+mn-lt"/>
        <a:ea typeface="+mn-ea"/>
        <a:cs typeface="+mn-cs"/>
      </a:defRPr>
    </a:lvl4pPr>
    <a:lvl5pPr marL="2018081" algn="l" defTabSz="1009040" rtl="0" eaLnBrk="1" latinLnBrk="0" hangingPunct="1">
      <a:defRPr sz="1986" kern="1200">
        <a:solidFill>
          <a:schemeClr val="tx1"/>
        </a:solidFill>
        <a:latin typeface="+mn-lt"/>
        <a:ea typeface="+mn-ea"/>
        <a:cs typeface="+mn-cs"/>
      </a:defRPr>
    </a:lvl5pPr>
    <a:lvl6pPr marL="2522601" algn="l" defTabSz="1009040" rtl="0" eaLnBrk="1" latinLnBrk="0" hangingPunct="1">
      <a:defRPr sz="1986" kern="1200">
        <a:solidFill>
          <a:schemeClr val="tx1"/>
        </a:solidFill>
        <a:latin typeface="+mn-lt"/>
        <a:ea typeface="+mn-ea"/>
        <a:cs typeface="+mn-cs"/>
      </a:defRPr>
    </a:lvl6pPr>
    <a:lvl7pPr marL="3027121" algn="l" defTabSz="1009040" rtl="0" eaLnBrk="1" latinLnBrk="0" hangingPunct="1">
      <a:defRPr sz="1986" kern="1200">
        <a:solidFill>
          <a:schemeClr val="tx1"/>
        </a:solidFill>
        <a:latin typeface="+mn-lt"/>
        <a:ea typeface="+mn-ea"/>
        <a:cs typeface="+mn-cs"/>
      </a:defRPr>
    </a:lvl7pPr>
    <a:lvl8pPr marL="3531641" algn="l" defTabSz="1009040" rtl="0" eaLnBrk="1" latinLnBrk="0" hangingPunct="1">
      <a:defRPr sz="1986" kern="1200">
        <a:solidFill>
          <a:schemeClr val="tx1"/>
        </a:solidFill>
        <a:latin typeface="+mn-lt"/>
        <a:ea typeface="+mn-ea"/>
        <a:cs typeface="+mn-cs"/>
      </a:defRPr>
    </a:lvl8pPr>
    <a:lvl9pPr marL="4036162" algn="l" defTabSz="1009040" rtl="0" eaLnBrk="1" latinLnBrk="0" hangingPunct="1">
      <a:defRPr sz="1986"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D1FB4811-15E7-42BB-9395-267157ABFDB7}">
          <p14:sldIdLst>
            <p14:sldId id="444"/>
            <p14:sldId id="540"/>
            <p14:sldId id="446"/>
            <p14:sldId id="447"/>
            <p14:sldId id="541"/>
            <p14:sldId id="449"/>
            <p14:sldId id="542"/>
            <p14:sldId id="451"/>
            <p14:sldId id="507"/>
            <p14:sldId id="460"/>
            <p14:sldId id="461"/>
            <p14:sldId id="509"/>
            <p14:sldId id="543"/>
            <p14:sldId id="467"/>
            <p14:sldId id="511"/>
            <p14:sldId id="510"/>
            <p14:sldId id="544"/>
            <p14:sldId id="473"/>
            <p14:sldId id="474"/>
            <p14:sldId id="513"/>
            <p14:sldId id="476"/>
            <p14:sldId id="514"/>
            <p14:sldId id="478"/>
            <p14:sldId id="525"/>
            <p14:sldId id="515"/>
            <p14:sldId id="517"/>
            <p14:sldId id="518"/>
            <p14:sldId id="519"/>
            <p14:sldId id="520"/>
            <p14:sldId id="521"/>
            <p14:sldId id="522"/>
            <p14:sldId id="545"/>
            <p14:sldId id="526"/>
            <p14:sldId id="527"/>
            <p14:sldId id="529"/>
            <p14:sldId id="530"/>
            <p14:sldId id="546"/>
            <p14:sldId id="531"/>
            <p14:sldId id="532"/>
            <p14:sldId id="533"/>
            <p14:sldId id="534"/>
            <p14:sldId id="536"/>
            <p14:sldId id="547"/>
            <p14:sldId id="548"/>
            <p14:sldId id="445"/>
            <p14:sldId id="549"/>
            <p14:sldId id="550"/>
          </p14:sldIdLst>
        </p14:section>
      </p14:sectionLst>
    </p:ext>
    <p:ext uri="{EFAFB233-063F-42B5-8137-9DF3F51BA10A}">
      <p15:sldGuideLst xmlns:p15="http://schemas.microsoft.com/office/powerpoint/2012/main">
        <p15:guide id="1" orient="horz" pos="2387" userDrawn="1">
          <p15:clr>
            <a:srgbClr val="A4A3A4"/>
          </p15:clr>
        </p15:guide>
        <p15:guide id="2" pos="3175"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D"/>
    <a:srgbClr val="590F56"/>
    <a:srgbClr val="376092"/>
    <a:srgbClr val="6E99AE"/>
    <a:srgbClr val="7B90A1"/>
    <a:srgbClr val="669900"/>
    <a:srgbClr val="FFCC99"/>
    <a:srgbClr val="A17ED0"/>
    <a:srgbClr val="7CBF33"/>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23" autoAdjust="0"/>
    <p:restoredTop sz="94095" autoAdjust="0"/>
  </p:normalViewPr>
  <p:slideViewPr>
    <p:cSldViewPr>
      <p:cViewPr varScale="1">
        <p:scale>
          <a:sx n="91" d="100"/>
          <a:sy n="91" d="100"/>
        </p:scale>
        <p:origin x="1674" y="84"/>
      </p:cViewPr>
      <p:guideLst>
        <p:guide orient="horz" pos="2387"/>
        <p:guide pos="3175"/>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0" d="100"/>
          <a:sy n="80" d="100"/>
        </p:scale>
        <p:origin x="3240"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Denisse%20Jim&#233;nez\Nextcloud\2023\Gr&#225;ficas%20y%20cuadros_(Jes&#250;s)\Aspectos%20del%20Perfil%20del%20Migrante%20Lat.%20en%20EUA_2018.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C:\Users\Denisse%20Jim&#233;nez\Nextcloud\2023\Documentos%20(presentaciones%20y%20word)\BANORTE_2021-2022\GR&#193;F_BANORTE_FINAL.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Denisse%20Jim&#233;nez\Nextcloud\2023\Documentos%20(presentaciones%20y%20word)\BANORTE_2021-2022\GR&#193;F_BANORTE_FINAL.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34.xml.rels><?xml version="1.0" encoding="UTF-8" standalone="yes"?>
<Relationships xmlns="http://schemas.openxmlformats.org/package/2006/relationships"><Relationship Id="rId3" Type="http://schemas.openxmlformats.org/officeDocument/2006/relationships/oleObject" Target="file:///C:\Users\Denisse%20Jim&#233;nez\Nextcloud\2023\Documentos%20(presentaciones%20y%20word)\BANORTE_2021-2022\GR&#193;F_BANORTE_FINAL.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Denisse%20Jim&#233;nez\Nextcloud\2023\Documentos%20(presentaciones%20y%20word)\BANORTE_2021-2022\GR&#193;F_BANORTE_FINAL.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Denisse%20Jim&#233;nez\Nextcloud\2023\Documentos%20(presentaciones%20y%20word)\BANORTE_2021-2022\GR&#193;F_BANORTE_FINAL.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Denisse%20Jim&#233;nez\Nextcloud\2023\Documentos%20(presentaciones%20y%20word)\BANORTE_2021-2022\GR&#193;F_BANORTE_FINAL.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Denisse%20Jim&#233;nez\Nextcloud\2023\Documentos%20(presentaciones%20y%20word)\BANORTE_2021-2022\GR&#193;F_BANORTE_FINA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Denisse%20Jim&#233;nez\Nextcloud\2023\Documentos%20(presentaciones%20y%20word)\BANORTE_2021-2022\GR&#193;F_BANORTE_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100" b="0" i="0" u="none" strike="noStrike" kern="1200" spc="0" baseline="0">
                <a:solidFill>
                  <a:sysClr val="windowText" lastClr="000000"/>
                </a:solidFill>
                <a:latin typeface="Helvetica" panose="020B0604020202030204" pitchFamily="34" charset="0"/>
                <a:ea typeface="+mn-ea"/>
                <a:cs typeface="+mn-cs"/>
              </a:defRPr>
            </a:pPr>
            <a:r>
              <a:rPr lang="en-US" sz="1100"/>
              <a:t>Población migrante</a:t>
            </a:r>
          </a:p>
          <a:p>
            <a:pPr algn="l">
              <a:defRPr sz="1100"/>
            </a:pPr>
            <a:r>
              <a:rPr lang="en-US" sz="1100" baseline="0"/>
              <a:t> </a:t>
            </a:r>
            <a:r>
              <a:rPr lang="en-US" sz="1100"/>
              <a:t>femenina </a:t>
            </a:r>
          </a:p>
        </c:rich>
      </c:tx>
      <c:layout>
        <c:manualLayout>
          <c:xMode val="edge"/>
          <c:yMode val="edge"/>
          <c:x val="4.6550315101270522E-2"/>
          <c:y val="0.10590712206249796"/>
        </c:manualLayout>
      </c:layout>
      <c:overlay val="0"/>
      <c:spPr>
        <a:noFill/>
        <a:ln>
          <a:noFill/>
        </a:ln>
        <a:effectLst/>
      </c:spPr>
      <c:txPr>
        <a:bodyPr rot="0" spcFirstLastPara="1" vertOverflow="ellipsis" vert="horz" wrap="square" anchor="ctr" anchorCtr="1"/>
        <a:lstStyle/>
        <a:p>
          <a:pPr algn="l">
            <a:defRPr sz="11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4.1136819531706503E-2"/>
          <c:y val="0.23609919560313136"/>
          <c:w val="0.6616397082557256"/>
          <c:h val="0.76214925038538495"/>
        </c:manualLayout>
      </c:layout>
      <c:barChart>
        <c:barDir val="bar"/>
        <c:grouping val="clustered"/>
        <c:varyColors val="0"/>
        <c:ser>
          <c:idx val="0"/>
          <c:order val="0"/>
          <c:tx>
            <c:strRef>
              <c:f>'5'!$D$2</c:f>
              <c:strCache>
                <c:ptCount val="1"/>
                <c:pt idx="0">
                  <c:v>Población migrante femenina </c:v>
                </c:pt>
              </c:strCache>
            </c:strRef>
          </c:tx>
          <c:spPr>
            <a:solidFill>
              <a:srgbClr val="9CC7CE"/>
            </a:solidFill>
            <a:ln>
              <a:noFill/>
            </a:ln>
            <a:effectLst/>
          </c:spPr>
          <c:invertIfNegative val="0"/>
          <c:dLbls>
            <c:dLbl>
              <c:idx val="0"/>
              <c:layout>
                <c:manualLayout>
                  <c:x val="-0.17302329453223639"/>
                  <c:y val="-3.09534704750809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2B-423F-AA27-BFE11E7F4EC6}"/>
                </c:ext>
              </c:extLst>
            </c:dLbl>
            <c:dLbl>
              <c:idx val="1"/>
              <c:layout>
                <c:manualLayout>
                  <c:x val="-0.17836270217751138"/>
                  <c:y val="-3.09534704750809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2B-423F-AA27-BFE11E7F4EC6}"/>
                </c:ext>
              </c:extLst>
            </c:dLbl>
            <c:dLbl>
              <c:idx val="2"/>
              <c:layout>
                <c:manualLayout>
                  <c:x val="-0.21101339014126727"/>
                  <c:y val="-3.48226542844660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2B-423F-AA27-BFE11E7F4EC6}"/>
                </c:ext>
              </c:extLst>
            </c:dLbl>
            <c:dLbl>
              <c:idx val="3"/>
              <c:layout>
                <c:manualLayout>
                  <c:x val="-0.21101339014126733"/>
                  <c:y val="-3.86918380938511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2B-423F-AA27-BFE11E7F4EC6}"/>
                </c:ext>
              </c:extLst>
            </c:dLbl>
            <c:dLbl>
              <c:idx val="4"/>
              <c:layout>
                <c:manualLayout>
                  <c:x val="-0.21101339014126738"/>
                  <c:y val="-3.09534704750809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2B-423F-AA27-BFE11E7F4EC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'5'!$B$39:$B$43</c:f>
              <c:numCache>
                <c:formatCode>General</c:formatCode>
                <c:ptCount val="5"/>
                <c:pt idx="0">
                  <c:v>1990</c:v>
                </c:pt>
                <c:pt idx="1">
                  <c:v>2000</c:v>
                </c:pt>
                <c:pt idx="2">
                  <c:v>2010</c:v>
                </c:pt>
                <c:pt idx="3">
                  <c:v>2015</c:v>
                </c:pt>
                <c:pt idx="4">
                  <c:v>2020</c:v>
                </c:pt>
              </c:numCache>
            </c:numRef>
          </c:cat>
          <c:val>
            <c:numRef>
              <c:f>'5'!$D$39:$D$43</c:f>
              <c:numCache>
                <c:formatCode>0.0</c:formatCode>
                <c:ptCount val="5"/>
                <c:pt idx="0">
                  <c:v>75.3</c:v>
                </c:pt>
                <c:pt idx="1">
                  <c:v>85.510751999999997</c:v>
                </c:pt>
                <c:pt idx="2">
                  <c:v>107.042306</c:v>
                </c:pt>
                <c:pt idx="3">
                  <c:v>119.720586</c:v>
                </c:pt>
                <c:pt idx="4">
                  <c:v>134.942261</c:v>
                </c:pt>
              </c:numCache>
            </c:numRef>
          </c:val>
          <c:extLst>
            <c:ext xmlns:c16="http://schemas.microsoft.com/office/drawing/2014/chart" uri="{C3380CC4-5D6E-409C-BE32-E72D297353CC}">
              <c16:uniqueId val="{00000005-FE2B-423F-AA27-BFE11E7F4EC6}"/>
            </c:ext>
          </c:extLst>
        </c:ser>
        <c:dLbls>
          <c:showLegendKey val="0"/>
          <c:showVal val="0"/>
          <c:showCatName val="0"/>
          <c:showSerName val="0"/>
          <c:showPercent val="0"/>
          <c:showBubbleSize val="0"/>
        </c:dLbls>
        <c:gapWidth val="9"/>
        <c:axId val="281441456"/>
        <c:axId val="281441128"/>
      </c:barChart>
      <c:catAx>
        <c:axId val="281441456"/>
        <c:scaling>
          <c:orientation val="minMax"/>
        </c:scaling>
        <c:delete val="0"/>
        <c:axPos val="l"/>
        <c:numFmt formatCode="General" sourceLinked="1"/>
        <c:majorTickMark val="out"/>
        <c:minorTickMark val="none"/>
        <c:tickLblPos val="none"/>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30204" pitchFamily="34" charset="0"/>
                <a:ea typeface="+mn-ea"/>
                <a:cs typeface="+mn-cs"/>
              </a:defRPr>
            </a:pPr>
            <a:endParaRPr lang="es-MX"/>
          </a:p>
        </c:txPr>
        <c:crossAx val="281441128"/>
        <c:crosses val="autoZero"/>
        <c:auto val="1"/>
        <c:lblAlgn val="ctr"/>
        <c:lblOffset val="100"/>
        <c:noMultiLvlLbl val="0"/>
      </c:catAx>
      <c:valAx>
        <c:axId val="281441128"/>
        <c:scaling>
          <c:orientation val="minMax"/>
        </c:scaling>
        <c:delete val="1"/>
        <c:axPos val="b"/>
        <c:numFmt formatCode="0.0" sourceLinked="1"/>
        <c:majorTickMark val="out"/>
        <c:minorTickMark val="none"/>
        <c:tickLblPos val="nextTo"/>
        <c:crossAx val="281441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5628384428079138"/>
          <c:y val="6.164702361276457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0.37774950981346994"/>
          <c:y val="0.14667948885071028"/>
          <c:w val="0.62225049018653"/>
          <c:h val="0.84503098709619473"/>
        </c:manualLayout>
      </c:layout>
      <c:barChart>
        <c:barDir val="bar"/>
        <c:grouping val="clustered"/>
        <c:varyColors val="0"/>
        <c:ser>
          <c:idx val="0"/>
          <c:order val="0"/>
          <c:tx>
            <c:strRef>
              <c:f>'17-'!$C$3</c:f>
              <c:strCache>
                <c:ptCount val="1"/>
                <c:pt idx="0">
                  <c:v>Hombres </c:v>
                </c:pt>
              </c:strCache>
            </c:strRef>
          </c:tx>
          <c:spPr>
            <a:solidFill>
              <a:srgbClr val="9CC7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'17-'!$A$4:$A$11</c:f>
              <c:strCache>
                <c:ptCount val="8"/>
                <c:pt idx="0">
                  <c:v>Guatemala        </c:v>
                </c:pt>
                <c:pt idx="1">
                  <c:v>México          </c:v>
                </c:pt>
                <c:pt idx="2">
                  <c:v>El Salvador       </c:v>
                </c:pt>
                <c:pt idx="3">
                  <c:v>Honduras       </c:v>
                </c:pt>
                <c:pt idx="4">
                  <c:v>Myanmar        </c:v>
                </c:pt>
                <c:pt idx="5">
                  <c:v>Somalia        </c:v>
                </c:pt>
                <c:pt idx="6">
                  <c:v>Total de inmigrantes</c:v>
                </c:pt>
                <c:pt idx="7">
                  <c:v>Población nativa  </c:v>
                </c:pt>
              </c:strCache>
            </c:strRef>
          </c:cat>
          <c:val>
            <c:numRef>
              <c:f>'17-'!$C$4:$C$11</c:f>
              <c:numCache>
                <c:formatCode>#,##0.0</c:formatCode>
                <c:ptCount val="8"/>
                <c:pt idx="0">
                  <c:v>41.7</c:v>
                </c:pt>
                <c:pt idx="1">
                  <c:v>47.7</c:v>
                </c:pt>
                <c:pt idx="2">
                  <c:v>49.6</c:v>
                </c:pt>
                <c:pt idx="3">
                  <c:v>53.7</c:v>
                </c:pt>
                <c:pt idx="4">
                  <c:v>55</c:v>
                </c:pt>
                <c:pt idx="5">
                  <c:v>70.8</c:v>
                </c:pt>
                <c:pt idx="6">
                  <c:v>74.3</c:v>
                </c:pt>
                <c:pt idx="7">
                  <c:v>92</c:v>
                </c:pt>
              </c:numCache>
            </c:numRef>
          </c:val>
          <c:extLst>
            <c:ext xmlns:c16="http://schemas.microsoft.com/office/drawing/2014/chart" uri="{C3380CC4-5D6E-409C-BE32-E72D297353CC}">
              <c16:uniqueId val="{00000000-769E-4C8E-8330-70B5213EA92D}"/>
            </c:ext>
          </c:extLst>
        </c:ser>
        <c:dLbls>
          <c:showLegendKey val="0"/>
          <c:showVal val="0"/>
          <c:showCatName val="0"/>
          <c:showSerName val="0"/>
          <c:showPercent val="0"/>
          <c:showBubbleSize val="0"/>
        </c:dLbls>
        <c:gapWidth val="28"/>
        <c:axId val="513251120"/>
        <c:axId val="559960440"/>
      </c:barChart>
      <c:catAx>
        <c:axId val="513251120"/>
        <c:scaling>
          <c:orientation val="maxMin"/>
        </c:scaling>
        <c:delete val="0"/>
        <c:axPos val="l"/>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Helvetica" panose="020B0604020202030204" pitchFamily="34" charset="0"/>
                <a:ea typeface="+mn-ea"/>
                <a:cs typeface="+mn-cs"/>
              </a:defRPr>
            </a:pPr>
            <a:endParaRPr lang="es-MX"/>
          </a:p>
        </c:txPr>
        <c:crossAx val="559960440"/>
        <c:crosses val="autoZero"/>
        <c:auto val="1"/>
        <c:lblAlgn val="ctr"/>
        <c:lblOffset val="100"/>
        <c:noMultiLvlLbl val="0"/>
      </c:catAx>
      <c:valAx>
        <c:axId val="559960440"/>
        <c:scaling>
          <c:orientation val="minMax"/>
        </c:scaling>
        <c:delete val="1"/>
        <c:axPos val="t"/>
        <c:numFmt formatCode="#,##0.0" sourceLinked="1"/>
        <c:majorTickMark val="none"/>
        <c:minorTickMark val="none"/>
        <c:tickLblPos val="nextTo"/>
        <c:crossAx val="513251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5923982233287125"/>
          <c:y val="4.2355594146388259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0.1652768740392867"/>
          <c:y val="0.12083504862135998"/>
          <c:w val="0.78449491234522495"/>
          <c:h val="0.85888629578313846"/>
        </c:manualLayout>
      </c:layout>
      <c:barChart>
        <c:barDir val="bar"/>
        <c:grouping val="clustered"/>
        <c:varyColors val="0"/>
        <c:ser>
          <c:idx val="0"/>
          <c:order val="0"/>
          <c:tx>
            <c:strRef>
              <c:f>'17-'!$B$3</c:f>
              <c:strCache>
                <c:ptCount val="1"/>
                <c:pt idx="0">
                  <c:v>Mujeres </c:v>
                </c:pt>
              </c:strCache>
            </c:strRef>
          </c:tx>
          <c:spPr>
            <a:solidFill>
              <a:srgbClr val="007790"/>
            </a:solidFill>
            <a:ln>
              <a:noFill/>
            </a:ln>
            <a:effectLst/>
          </c:spPr>
          <c:invertIfNegative val="0"/>
          <c:dLbls>
            <c:dLbl>
              <c:idx val="0"/>
              <c:layout>
                <c:manualLayout>
                  <c:x val="-0.18167560188983506"/>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28-4F8D-84B5-C56007E52152}"/>
                </c:ext>
              </c:extLst>
            </c:dLbl>
            <c:dLbl>
              <c:idx val="1"/>
              <c:layout>
                <c:manualLayout>
                  <c:x val="-0.21109405795871408"/>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28-4F8D-84B5-C56007E5215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'17-'!$A$13:$A$20</c:f>
              <c:strCache>
                <c:ptCount val="8"/>
                <c:pt idx="0">
                  <c:v>Guatemala     </c:v>
                </c:pt>
                <c:pt idx="1">
                  <c:v>México        </c:v>
                </c:pt>
                <c:pt idx="2">
                  <c:v>El Salvador    </c:v>
                </c:pt>
                <c:pt idx="3">
                  <c:v>Honduras     </c:v>
                </c:pt>
                <c:pt idx="4">
                  <c:v>Myanmar     </c:v>
                </c:pt>
                <c:pt idx="5">
                  <c:v>Somalia        </c:v>
                </c:pt>
                <c:pt idx="6">
                  <c:v>Total de inmigrantes   </c:v>
                </c:pt>
                <c:pt idx="7">
                  <c:v>Población nativa</c:v>
                </c:pt>
              </c:strCache>
            </c:strRef>
          </c:cat>
          <c:val>
            <c:numRef>
              <c:f>'17-'!$B$13:$B$20</c:f>
              <c:numCache>
                <c:formatCode>#,##0.0</c:formatCode>
                <c:ptCount val="8"/>
                <c:pt idx="0">
                  <c:v>8.5</c:v>
                </c:pt>
                <c:pt idx="1">
                  <c:v>10</c:v>
                </c:pt>
                <c:pt idx="2">
                  <c:v>9.6999999999999993</c:v>
                </c:pt>
                <c:pt idx="3">
                  <c:v>12.4</c:v>
                </c:pt>
                <c:pt idx="4">
                  <c:v>29.4</c:v>
                </c:pt>
                <c:pt idx="5">
                  <c:v>17.399999999999999</c:v>
                </c:pt>
                <c:pt idx="6">
                  <c:v>34.700000000000003</c:v>
                </c:pt>
                <c:pt idx="7">
                  <c:v>37.200000000000003</c:v>
                </c:pt>
              </c:numCache>
            </c:numRef>
          </c:val>
          <c:extLst>
            <c:ext xmlns:c16="http://schemas.microsoft.com/office/drawing/2014/chart" uri="{C3380CC4-5D6E-409C-BE32-E72D297353CC}">
              <c16:uniqueId val="{00000002-C528-4F8D-84B5-C56007E52152}"/>
            </c:ext>
          </c:extLst>
        </c:ser>
        <c:dLbls>
          <c:showLegendKey val="0"/>
          <c:showVal val="0"/>
          <c:showCatName val="0"/>
          <c:showSerName val="0"/>
          <c:showPercent val="0"/>
          <c:showBubbleSize val="0"/>
        </c:dLbls>
        <c:gapWidth val="28"/>
        <c:axId val="513251120"/>
        <c:axId val="559960440"/>
      </c:barChart>
      <c:catAx>
        <c:axId val="513251120"/>
        <c:scaling>
          <c:orientation val="maxMin"/>
        </c:scaling>
        <c:delete val="0"/>
        <c:axPos val="r"/>
        <c:numFmt formatCode="General" sourceLinked="1"/>
        <c:majorTickMark val="out"/>
        <c:minorTickMark val="none"/>
        <c:tickLblPos val="none"/>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30204" pitchFamily="34" charset="0"/>
                <a:ea typeface="+mn-ea"/>
                <a:cs typeface="+mn-cs"/>
              </a:defRPr>
            </a:pPr>
            <a:endParaRPr lang="es-MX"/>
          </a:p>
        </c:txPr>
        <c:crossAx val="559960440"/>
        <c:crosses val="autoZero"/>
        <c:auto val="1"/>
        <c:lblAlgn val="ctr"/>
        <c:lblOffset val="100"/>
        <c:noMultiLvlLbl val="0"/>
      </c:catAx>
      <c:valAx>
        <c:axId val="559960440"/>
        <c:scaling>
          <c:orientation val="maxMin"/>
        </c:scaling>
        <c:delete val="1"/>
        <c:axPos val="t"/>
        <c:numFmt formatCode="#,##0.0" sourceLinked="1"/>
        <c:majorTickMark val="none"/>
        <c:minorTickMark val="none"/>
        <c:tickLblPos val="nextTo"/>
        <c:crossAx val="513251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6753750142704698"/>
          <c:y val="3.1640519563744772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0.51030491537889455"/>
          <c:y val="0.10721275854777494"/>
          <c:w val="0.48811798333737366"/>
          <c:h val="0.84917567771148994"/>
        </c:manualLayout>
      </c:layout>
      <c:barChart>
        <c:barDir val="bar"/>
        <c:grouping val="clustered"/>
        <c:varyColors val="0"/>
        <c:ser>
          <c:idx val="0"/>
          <c:order val="0"/>
          <c:tx>
            <c:strRef>
              <c:f>'17-'!$C$3</c:f>
              <c:strCache>
                <c:ptCount val="1"/>
                <c:pt idx="0">
                  <c:v>Hombres </c:v>
                </c:pt>
              </c:strCache>
            </c:strRef>
          </c:tx>
          <c:spPr>
            <a:solidFill>
              <a:srgbClr val="0045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'17-'!$A$13:$A$20</c:f>
              <c:strCache>
                <c:ptCount val="8"/>
                <c:pt idx="0">
                  <c:v>Guatemala     </c:v>
                </c:pt>
                <c:pt idx="1">
                  <c:v>México        </c:v>
                </c:pt>
                <c:pt idx="2">
                  <c:v>El Salvador    </c:v>
                </c:pt>
                <c:pt idx="3">
                  <c:v>Honduras     </c:v>
                </c:pt>
                <c:pt idx="4">
                  <c:v>Myanmar     </c:v>
                </c:pt>
                <c:pt idx="5">
                  <c:v>Somalia        </c:v>
                </c:pt>
                <c:pt idx="6">
                  <c:v>Total de inmigrantes   </c:v>
                </c:pt>
                <c:pt idx="7">
                  <c:v>Población nativa</c:v>
                </c:pt>
              </c:strCache>
            </c:strRef>
          </c:cat>
          <c:val>
            <c:numRef>
              <c:f>'17-'!$C$13:$C$20</c:f>
              <c:numCache>
                <c:formatCode>#,##0.0</c:formatCode>
                <c:ptCount val="8"/>
                <c:pt idx="0">
                  <c:v>7.3</c:v>
                </c:pt>
                <c:pt idx="1">
                  <c:v>8.1999999999999993</c:v>
                </c:pt>
                <c:pt idx="2">
                  <c:v>7.9</c:v>
                </c:pt>
                <c:pt idx="3">
                  <c:v>9.4</c:v>
                </c:pt>
                <c:pt idx="4">
                  <c:v>24.1</c:v>
                </c:pt>
                <c:pt idx="5">
                  <c:v>24.1</c:v>
                </c:pt>
                <c:pt idx="6">
                  <c:v>34.700000000000003</c:v>
                </c:pt>
                <c:pt idx="7">
                  <c:v>34.4</c:v>
                </c:pt>
              </c:numCache>
            </c:numRef>
          </c:val>
          <c:extLst>
            <c:ext xmlns:c16="http://schemas.microsoft.com/office/drawing/2014/chart" uri="{C3380CC4-5D6E-409C-BE32-E72D297353CC}">
              <c16:uniqueId val="{00000000-8FAB-4DF3-9B80-68D0A961C4A6}"/>
            </c:ext>
          </c:extLst>
        </c:ser>
        <c:dLbls>
          <c:showLegendKey val="0"/>
          <c:showVal val="0"/>
          <c:showCatName val="0"/>
          <c:showSerName val="0"/>
          <c:showPercent val="0"/>
          <c:showBubbleSize val="0"/>
        </c:dLbls>
        <c:gapWidth val="28"/>
        <c:axId val="513251120"/>
        <c:axId val="559960440"/>
      </c:barChart>
      <c:catAx>
        <c:axId val="513251120"/>
        <c:scaling>
          <c:orientation val="maxMin"/>
        </c:scaling>
        <c:delete val="0"/>
        <c:axPos val="l"/>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Helvetica" panose="020B0604020202030204" pitchFamily="34" charset="0"/>
                <a:ea typeface="+mn-ea"/>
                <a:cs typeface="+mn-cs"/>
              </a:defRPr>
            </a:pPr>
            <a:endParaRPr lang="es-MX"/>
          </a:p>
        </c:txPr>
        <c:crossAx val="559960440"/>
        <c:crosses val="autoZero"/>
        <c:auto val="1"/>
        <c:lblAlgn val="ctr"/>
        <c:lblOffset val="100"/>
        <c:noMultiLvlLbl val="0"/>
      </c:catAx>
      <c:valAx>
        <c:axId val="559960440"/>
        <c:scaling>
          <c:orientation val="minMax"/>
        </c:scaling>
        <c:delete val="1"/>
        <c:axPos val="t"/>
        <c:numFmt formatCode="#,##0.0" sourceLinked="1"/>
        <c:majorTickMark val="none"/>
        <c:minorTickMark val="none"/>
        <c:tickLblPos val="nextTo"/>
        <c:crossAx val="513251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5789996560233141"/>
          <c:y val="5.162348189910626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0.13355040116315592"/>
          <c:y val="0.13451903705790552"/>
          <c:w val="0.77991137411629397"/>
          <c:h val="0.8217995551813122"/>
        </c:manualLayout>
      </c:layout>
      <c:barChart>
        <c:barDir val="bar"/>
        <c:grouping val="clustered"/>
        <c:varyColors val="0"/>
        <c:ser>
          <c:idx val="0"/>
          <c:order val="0"/>
          <c:tx>
            <c:strRef>
              <c:f>'19-'!$B$3</c:f>
              <c:strCache>
                <c:ptCount val="1"/>
                <c:pt idx="0">
                  <c:v>Total</c:v>
                </c:pt>
              </c:strCache>
            </c:strRef>
          </c:tx>
          <c:spPr>
            <a:solidFill>
              <a:srgbClr val="4351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'19-'!$A$4:$A$12</c:f>
              <c:numCache>
                <c:formatCode>General</c:formatCode>
                <c:ptCount val="9"/>
                <c:pt idx="0">
                  <c:v>2007</c:v>
                </c:pt>
                <c:pt idx="1">
                  <c:v>2009</c:v>
                </c:pt>
                <c:pt idx="2">
                  <c:v>2011</c:v>
                </c:pt>
                <c:pt idx="3">
                  <c:v>2013</c:v>
                </c:pt>
                <c:pt idx="4">
                  <c:v>2015</c:v>
                </c:pt>
                <c:pt idx="5">
                  <c:v>2017</c:v>
                </c:pt>
                <c:pt idx="6">
                  <c:v>2019</c:v>
                </c:pt>
                <c:pt idx="7">
                  <c:v>2021</c:v>
                </c:pt>
                <c:pt idx="8">
                  <c:v>2022</c:v>
                </c:pt>
              </c:numCache>
            </c:numRef>
          </c:cat>
          <c:val>
            <c:numRef>
              <c:f>'19-'!$B$4:$B$12</c:f>
              <c:numCache>
                <c:formatCode>#,##0</c:formatCode>
                <c:ptCount val="9"/>
                <c:pt idx="0">
                  <c:v>1459734</c:v>
                </c:pt>
                <c:pt idx="1">
                  <c:v>1320532</c:v>
                </c:pt>
                <c:pt idx="2">
                  <c:v>1257539</c:v>
                </c:pt>
                <c:pt idx="3">
                  <c:v>1182761</c:v>
                </c:pt>
                <c:pt idx="4">
                  <c:v>1028549</c:v>
                </c:pt>
                <c:pt idx="5">
                  <c:v>915500</c:v>
                </c:pt>
                <c:pt idx="6">
                  <c:v>787308</c:v>
                </c:pt>
                <c:pt idx="7">
                  <c:v>707056</c:v>
                </c:pt>
                <c:pt idx="8">
                  <c:v>715164</c:v>
                </c:pt>
              </c:numCache>
            </c:numRef>
          </c:val>
          <c:extLst>
            <c:ext xmlns:c16="http://schemas.microsoft.com/office/drawing/2014/chart" uri="{C3380CC4-5D6E-409C-BE32-E72D297353CC}">
              <c16:uniqueId val="{00000000-4437-4EBE-8090-C2BD9AF80D2D}"/>
            </c:ext>
          </c:extLst>
        </c:ser>
        <c:dLbls>
          <c:showLegendKey val="0"/>
          <c:showVal val="0"/>
          <c:showCatName val="0"/>
          <c:showSerName val="0"/>
          <c:showPercent val="0"/>
          <c:showBubbleSize val="0"/>
        </c:dLbls>
        <c:gapWidth val="29"/>
        <c:axId val="655504264"/>
        <c:axId val="655504592"/>
      </c:barChart>
      <c:catAx>
        <c:axId val="655504264"/>
        <c:scaling>
          <c:orientation val="minMax"/>
        </c:scaling>
        <c:delete val="0"/>
        <c:axPos val="l"/>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Helvetica" panose="020B0604020202030204" pitchFamily="34" charset="0"/>
                <a:ea typeface="+mn-ea"/>
                <a:cs typeface="+mn-cs"/>
              </a:defRPr>
            </a:pPr>
            <a:endParaRPr lang="es-MX"/>
          </a:p>
        </c:txPr>
        <c:crossAx val="655504592"/>
        <c:crosses val="autoZero"/>
        <c:auto val="1"/>
        <c:lblAlgn val="ctr"/>
        <c:lblOffset val="100"/>
        <c:noMultiLvlLbl val="0"/>
      </c:catAx>
      <c:valAx>
        <c:axId val="655504592"/>
        <c:scaling>
          <c:orientation val="minMax"/>
          <c:max val="1500000"/>
        </c:scaling>
        <c:delete val="1"/>
        <c:axPos val="b"/>
        <c:numFmt formatCode="#,##0" sourceLinked="1"/>
        <c:majorTickMark val="out"/>
        <c:minorTickMark val="none"/>
        <c:tickLblPos val="nextTo"/>
        <c:crossAx val="655504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68705426917964707"/>
          <c:y val="5.12820512820512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0.18207282913165265"/>
          <c:y val="0.13362934662752954"/>
          <c:w val="0.78737157855268092"/>
          <c:h val="0.82297814844150396"/>
        </c:manualLayout>
      </c:layout>
      <c:barChart>
        <c:barDir val="bar"/>
        <c:grouping val="clustered"/>
        <c:varyColors val="0"/>
        <c:ser>
          <c:idx val="0"/>
          <c:order val="0"/>
          <c:tx>
            <c:strRef>
              <c:f>'19-'!$C$3</c:f>
              <c:strCache>
                <c:ptCount val="1"/>
                <c:pt idx="0">
                  <c:v>Hombres</c:v>
                </c:pt>
              </c:strCache>
            </c:strRef>
          </c:tx>
          <c:spPr>
            <a:solidFill>
              <a:srgbClr val="007790"/>
            </a:solidFill>
            <a:ln>
              <a:noFill/>
            </a:ln>
            <a:effectLst/>
          </c:spPr>
          <c:invertIfNegative val="0"/>
          <c:dLbls>
            <c:dLbl>
              <c:idx val="7"/>
              <c:layout>
                <c:manualLayout>
                  <c:x val="-0.17972556638142556"/>
                  <c:y val="4.93888998641997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F9-4518-90EB-99369899A3E2}"/>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'19-'!$A$4:$A$12</c:f>
              <c:numCache>
                <c:formatCode>General</c:formatCode>
                <c:ptCount val="9"/>
                <c:pt idx="0">
                  <c:v>2007</c:v>
                </c:pt>
                <c:pt idx="1">
                  <c:v>2009</c:v>
                </c:pt>
                <c:pt idx="2">
                  <c:v>2011</c:v>
                </c:pt>
                <c:pt idx="3">
                  <c:v>2013</c:v>
                </c:pt>
                <c:pt idx="4">
                  <c:v>2015</c:v>
                </c:pt>
                <c:pt idx="5">
                  <c:v>2017</c:v>
                </c:pt>
                <c:pt idx="6">
                  <c:v>2019</c:v>
                </c:pt>
                <c:pt idx="7">
                  <c:v>2021</c:v>
                </c:pt>
                <c:pt idx="8">
                  <c:v>2022</c:v>
                </c:pt>
              </c:numCache>
            </c:numRef>
          </c:cat>
          <c:val>
            <c:numRef>
              <c:f>'19-'!$C$4:$C$12</c:f>
              <c:numCache>
                <c:formatCode>#,##0</c:formatCode>
                <c:ptCount val="9"/>
                <c:pt idx="0">
                  <c:v>731488</c:v>
                </c:pt>
                <c:pt idx="1">
                  <c:v>652615</c:v>
                </c:pt>
                <c:pt idx="2">
                  <c:v>625478</c:v>
                </c:pt>
                <c:pt idx="3">
                  <c:v>581254</c:v>
                </c:pt>
                <c:pt idx="4">
                  <c:v>492412</c:v>
                </c:pt>
                <c:pt idx="5">
                  <c:v>434029</c:v>
                </c:pt>
                <c:pt idx="6">
                  <c:v>368398</c:v>
                </c:pt>
                <c:pt idx="7">
                  <c:v>321696</c:v>
                </c:pt>
                <c:pt idx="8">
                  <c:v>328424</c:v>
                </c:pt>
              </c:numCache>
            </c:numRef>
          </c:val>
          <c:extLst>
            <c:ext xmlns:c16="http://schemas.microsoft.com/office/drawing/2014/chart" uri="{C3380CC4-5D6E-409C-BE32-E72D297353CC}">
              <c16:uniqueId val="{00000001-03F9-4518-90EB-99369899A3E2}"/>
            </c:ext>
          </c:extLst>
        </c:ser>
        <c:dLbls>
          <c:showLegendKey val="0"/>
          <c:showVal val="0"/>
          <c:showCatName val="0"/>
          <c:showSerName val="0"/>
          <c:showPercent val="0"/>
          <c:showBubbleSize val="0"/>
        </c:dLbls>
        <c:gapWidth val="29"/>
        <c:axId val="655504264"/>
        <c:axId val="655504592"/>
      </c:barChart>
      <c:catAx>
        <c:axId val="655504264"/>
        <c:scaling>
          <c:orientation val="minMax"/>
        </c:scaling>
        <c:delete val="0"/>
        <c:axPos val="r"/>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Helvetica" panose="020B0604020202030204" pitchFamily="34" charset="0"/>
                <a:ea typeface="+mn-ea"/>
                <a:cs typeface="+mn-cs"/>
              </a:defRPr>
            </a:pPr>
            <a:endParaRPr lang="es-MX"/>
          </a:p>
        </c:txPr>
        <c:crossAx val="655504592"/>
        <c:crosses val="autoZero"/>
        <c:auto val="1"/>
        <c:lblAlgn val="ctr"/>
        <c:lblOffset val="100"/>
        <c:noMultiLvlLbl val="0"/>
      </c:catAx>
      <c:valAx>
        <c:axId val="655504592"/>
        <c:scaling>
          <c:orientation val="maxMin"/>
          <c:max val="1500000"/>
        </c:scaling>
        <c:delete val="1"/>
        <c:axPos val="b"/>
        <c:numFmt formatCode="#,##0" sourceLinked="1"/>
        <c:majorTickMark val="out"/>
        <c:minorTickMark val="none"/>
        <c:tickLblPos val="nextTo"/>
        <c:crossAx val="655504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5239552972474552"/>
          <c:y val="5.522682445759368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0.15670675920601571"/>
          <c:y val="0.13362921714200621"/>
          <c:w val="0.80513871029315764"/>
          <c:h val="0.82297814844150396"/>
        </c:manualLayout>
      </c:layout>
      <c:barChart>
        <c:barDir val="bar"/>
        <c:grouping val="clustered"/>
        <c:varyColors val="0"/>
        <c:ser>
          <c:idx val="0"/>
          <c:order val="0"/>
          <c:tx>
            <c:strRef>
              <c:f>'19-'!$D$3</c:f>
              <c:strCache>
                <c:ptCount val="1"/>
                <c:pt idx="0">
                  <c:v>Mujeres</c:v>
                </c:pt>
              </c:strCache>
            </c:strRef>
          </c:tx>
          <c:spPr>
            <a:solidFill>
              <a:srgbClr val="9CC7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ysClr val="windowText" lastClr="000000"/>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'19-'!$A$4:$A$12</c:f>
              <c:numCache>
                <c:formatCode>General</c:formatCode>
                <c:ptCount val="9"/>
                <c:pt idx="0">
                  <c:v>2007</c:v>
                </c:pt>
                <c:pt idx="1">
                  <c:v>2009</c:v>
                </c:pt>
                <c:pt idx="2">
                  <c:v>2011</c:v>
                </c:pt>
                <c:pt idx="3">
                  <c:v>2013</c:v>
                </c:pt>
                <c:pt idx="4">
                  <c:v>2015</c:v>
                </c:pt>
                <c:pt idx="5">
                  <c:v>2017</c:v>
                </c:pt>
                <c:pt idx="6">
                  <c:v>2019</c:v>
                </c:pt>
                <c:pt idx="7">
                  <c:v>2021</c:v>
                </c:pt>
                <c:pt idx="8">
                  <c:v>2022</c:v>
                </c:pt>
              </c:numCache>
            </c:numRef>
          </c:cat>
          <c:val>
            <c:numRef>
              <c:f>'19-'!$D$4:$D$12</c:f>
              <c:numCache>
                <c:formatCode>#,##0</c:formatCode>
                <c:ptCount val="9"/>
                <c:pt idx="0">
                  <c:v>728246</c:v>
                </c:pt>
                <c:pt idx="1">
                  <c:v>667917</c:v>
                </c:pt>
                <c:pt idx="2">
                  <c:v>632061</c:v>
                </c:pt>
                <c:pt idx="3">
                  <c:v>601507</c:v>
                </c:pt>
                <c:pt idx="4">
                  <c:v>536137</c:v>
                </c:pt>
                <c:pt idx="5">
                  <c:v>481471</c:v>
                </c:pt>
                <c:pt idx="6">
                  <c:v>418910</c:v>
                </c:pt>
                <c:pt idx="7">
                  <c:v>385360</c:v>
                </c:pt>
                <c:pt idx="8">
                  <c:v>386740</c:v>
                </c:pt>
              </c:numCache>
            </c:numRef>
          </c:val>
          <c:extLst>
            <c:ext xmlns:c16="http://schemas.microsoft.com/office/drawing/2014/chart" uri="{C3380CC4-5D6E-409C-BE32-E72D297353CC}">
              <c16:uniqueId val="{00000000-45C8-49C1-ACB6-18B478677464}"/>
            </c:ext>
          </c:extLst>
        </c:ser>
        <c:dLbls>
          <c:showLegendKey val="0"/>
          <c:showVal val="0"/>
          <c:showCatName val="0"/>
          <c:showSerName val="0"/>
          <c:showPercent val="0"/>
          <c:showBubbleSize val="0"/>
        </c:dLbls>
        <c:gapWidth val="29"/>
        <c:axId val="655504264"/>
        <c:axId val="655504592"/>
      </c:barChart>
      <c:catAx>
        <c:axId val="655504264"/>
        <c:scaling>
          <c:orientation val="minMax"/>
        </c:scaling>
        <c:delete val="0"/>
        <c:axPos val="l"/>
        <c:numFmt formatCode="General" sourceLinked="1"/>
        <c:majorTickMark val="out"/>
        <c:minorTickMark val="none"/>
        <c:tickLblPos val="none"/>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604020202030204" pitchFamily="34" charset="0"/>
                <a:ea typeface="+mn-ea"/>
                <a:cs typeface="+mn-cs"/>
              </a:defRPr>
            </a:pPr>
            <a:endParaRPr lang="es-MX"/>
          </a:p>
        </c:txPr>
        <c:crossAx val="655504592"/>
        <c:crosses val="autoZero"/>
        <c:auto val="1"/>
        <c:lblAlgn val="ctr"/>
        <c:lblOffset val="100"/>
        <c:noMultiLvlLbl val="0"/>
      </c:catAx>
      <c:valAx>
        <c:axId val="655504592"/>
        <c:scaling>
          <c:orientation val="minMax"/>
          <c:max val="1500000"/>
        </c:scaling>
        <c:delete val="1"/>
        <c:axPos val="b"/>
        <c:numFmt formatCode="#,##0" sourceLinked="1"/>
        <c:majorTickMark val="out"/>
        <c:minorTickMark val="none"/>
        <c:tickLblPos val="nextTo"/>
        <c:crossAx val="655504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56971996147540371"/>
          <c:y val="5.45073375262054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barChart>
        <c:barDir val="bar"/>
        <c:grouping val="clustered"/>
        <c:varyColors val="0"/>
        <c:ser>
          <c:idx val="0"/>
          <c:order val="0"/>
          <c:tx>
            <c:strRef>
              <c:f>'20-'!$B$3</c:f>
              <c:strCache>
                <c:ptCount val="1"/>
                <c:pt idx="0">
                  <c:v>Hombres</c:v>
                </c:pt>
              </c:strCache>
            </c:strRef>
          </c:tx>
          <c:spPr>
            <a:solidFill>
              <a:srgbClr val="0045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'20-'!$A$4:$A$12</c:f>
              <c:numCache>
                <c:formatCode>General</c:formatCode>
                <c:ptCount val="9"/>
                <c:pt idx="0">
                  <c:v>2007</c:v>
                </c:pt>
                <c:pt idx="1">
                  <c:v>2009</c:v>
                </c:pt>
                <c:pt idx="2">
                  <c:v>2011</c:v>
                </c:pt>
                <c:pt idx="3">
                  <c:v>2013</c:v>
                </c:pt>
                <c:pt idx="4">
                  <c:v>2015</c:v>
                </c:pt>
                <c:pt idx="5">
                  <c:v>2017</c:v>
                </c:pt>
                <c:pt idx="6">
                  <c:v>2019</c:v>
                </c:pt>
                <c:pt idx="7">
                  <c:v>2021</c:v>
                </c:pt>
                <c:pt idx="8">
                  <c:v>2022</c:v>
                </c:pt>
              </c:numCache>
            </c:numRef>
          </c:cat>
          <c:val>
            <c:numRef>
              <c:f>'20-'!$B$4:$B$12</c:f>
              <c:numCache>
                <c:formatCode>#,##0</c:formatCode>
                <c:ptCount val="9"/>
                <c:pt idx="0">
                  <c:v>143000</c:v>
                </c:pt>
                <c:pt idx="1">
                  <c:v>144000</c:v>
                </c:pt>
                <c:pt idx="2">
                  <c:v>165000</c:v>
                </c:pt>
                <c:pt idx="3">
                  <c:v>175000</c:v>
                </c:pt>
                <c:pt idx="4">
                  <c:v>175000</c:v>
                </c:pt>
                <c:pt idx="5">
                  <c:v>173000</c:v>
                </c:pt>
                <c:pt idx="6">
                  <c:v>153000</c:v>
                </c:pt>
                <c:pt idx="7">
                  <c:v>133000</c:v>
                </c:pt>
                <c:pt idx="8">
                  <c:v>129000</c:v>
                </c:pt>
              </c:numCache>
            </c:numRef>
          </c:val>
          <c:extLst>
            <c:ext xmlns:c16="http://schemas.microsoft.com/office/drawing/2014/chart" uri="{C3380CC4-5D6E-409C-BE32-E72D297353CC}">
              <c16:uniqueId val="{00000000-8304-440E-86C3-5E0DC1D514F4}"/>
            </c:ext>
          </c:extLst>
        </c:ser>
        <c:dLbls>
          <c:showLegendKey val="0"/>
          <c:showVal val="0"/>
          <c:showCatName val="0"/>
          <c:showSerName val="0"/>
          <c:showPercent val="0"/>
          <c:showBubbleSize val="0"/>
        </c:dLbls>
        <c:gapWidth val="29"/>
        <c:axId val="655504264"/>
        <c:axId val="655504592"/>
      </c:barChart>
      <c:catAx>
        <c:axId val="655504264"/>
        <c:scaling>
          <c:orientation val="minMax"/>
        </c:scaling>
        <c:delete val="0"/>
        <c:axPos val="r"/>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604020202030204" pitchFamily="34" charset="0"/>
                <a:ea typeface="+mn-ea"/>
                <a:cs typeface="+mn-cs"/>
              </a:defRPr>
            </a:pPr>
            <a:endParaRPr lang="es-MX"/>
          </a:p>
        </c:txPr>
        <c:crossAx val="655504592"/>
        <c:crosses val="autoZero"/>
        <c:auto val="1"/>
        <c:lblAlgn val="ctr"/>
        <c:lblOffset val="100"/>
        <c:noMultiLvlLbl val="0"/>
      </c:catAx>
      <c:valAx>
        <c:axId val="655504592"/>
        <c:scaling>
          <c:orientation val="maxMin"/>
          <c:max val="240000"/>
          <c:min val="0"/>
        </c:scaling>
        <c:delete val="1"/>
        <c:axPos val="b"/>
        <c:numFmt formatCode="#,##0" sourceLinked="1"/>
        <c:majorTickMark val="out"/>
        <c:minorTickMark val="none"/>
        <c:tickLblPos val="nextTo"/>
        <c:crossAx val="655504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5309998014954014"/>
          <c:y val="5.8700209643605873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0.1111111111111111"/>
          <c:y val="0.13362934662752954"/>
          <c:w val="0.85833333333333339"/>
          <c:h val="0.82297814844150396"/>
        </c:manualLayout>
      </c:layout>
      <c:barChart>
        <c:barDir val="bar"/>
        <c:grouping val="clustered"/>
        <c:varyColors val="0"/>
        <c:ser>
          <c:idx val="0"/>
          <c:order val="0"/>
          <c:tx>
            <c:strRef>
              <c:f>'20-'!$C$3</c:f>
              <c:strCache>
                <c:ptCount val="1"/>
                <c:pt idx="0">
                  <c:v>Mujeres</c:v>
                </c:pt>
              </c:strCache>
            </c:strRef>
          </c:tx>
          <c:spPr>
            <a:solidFill>
              <a:srgbClr val="A4B1C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ysClr val="windowText" lastClr="000000"/>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'20-'!$A$4:$A$12</c:f>
              <c:numCache>
                <c:formatCode>General</c:formatCode>
                <c:ptCount val="9"/>
                <c:pt idx="0">
                  <c:v>2007</c:v>
                </c:pt>
                <c:pt idx="1">
                  <c:v>2009</c:v>
                </c:pt>
                <c:pt idx="2">
                  <c:v>2011</c:v>
                </c:pt>
                <c:pt idx="3">
                  <c:v>2013</c:v>
                </c:pt>
                <c:pt idx="4">
                  <c:v>2015</c:v>
                </c:pt>
                <c:pt idx="5">
                  <c:v>2017</c:v>
                </c:pt>
                <c:pt idx="6">
                  <c:v>2019</c:v>
                </c:pt>
                <c:pt idx="7">
                  <c:v>2021</c:v>
                </c:pt>
                <c:pt idx="8">
                  <c:v>2022</c:v>
                </c:pt>
              </c:numCache>
            </c:numRef>
          </c:cat>
          <c:val>
            <c:numRef>
              <c:f>'20-'!$C$4:$C$12</c:f>
              <c:numCache>
                <c:formatCode>#,##0</c:formatCode>
                <c:ptCount val="9"/>
                <c:pt idx="0">
                  <c:v>197000</c:v>
                </c:pt>
                <c:pt idx="1">
                  <c:v>176000</c:v>
                </c:pt>
                <c:pt idx="2">
                  <c:v>210000</c:v>
                </c:pt>
                <c:pt idx="3">
                  <c:v>218000</c:v>
                </c:pt>
                <c:pt idx="4">
                  <c:v>225000</c:v>
                </c:pt>
                <c:pt idx="5">
                  <c:v>231000</c:v>
                </c:pt>
                <c:pt idx="6">
                  <c:v>218000</c:v>
                </c:pt>
                <c:pt idx="7">
                  <c:v>193000</c:v>
                </c:pt>
                <c:pt idx="8">
                  <c:v>198000</c:v>
                </c:pt>
              </c:numCache>
            </c:numRef>
          </c:val>
          <c:extLst>
            <c:ext xmlns:c16="http://schemas.microsoft.com/office/drawing/2014/chart" uri="{C3380CC4-5D6E-409C-BE32-E72D297353CC}">
              <c16:uniqueId val="{00000000-0D30-4635-8113-4A1236078110}"/>
            </c:ext>
          </c:extLst>
        </c:ser>
        <c:dLbls>
          <c:showLegendKey val="0"/>
          <c:showVal val="0"/>
          <c:showCatName val="0"/>
          <c:showSerName val="0"/>
          <c:showPercent val="0"/>
          <c:showBubbleSize val="0"/>
        </c:dLbls>
        <c:gapWidth val="29"/>
        <c:axId val="655504264"/>
        <c:axId val="655504592"/>
      </c:barChart>
      <c:catAx>
        <c:axId val="655504264"/>
        <c:scaling>
          <c:orientation val="minMax"/>
        </c:scaling>
        <c:delete val="0"/>
        <c:axPos val="l"/>
        <c:numFmt formatCode="General" sourceLinked="1"/>
        <c:majorTickMark val="out"/>
        <c:minorTickMark val="none"/>
        <c:tickLblPos val="none"/>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604020202030204" pitchFamily="34" charset="0"/>
                <a:ea typeface="+mn-ea"/>
                <a:cs typeface="+mn-cs"/>
              </a:defRPr>
            </a:pPr>
            <a:endParaRPr lang="es-MX"/>
          </a:p>
        </c:txPr>
        <c:crossAx val="655504592"/>
        <c:crosses val="autoZero"/>
        <c:auto val="1"/>
        <c:lblAlgn val="ctr"/>
        <c:lblOffset val="100"/>
        <c:noMultiLvlLbl val="0"/>
      </c:catAx>
      <c:valAx>
        <c:axId val="655504592"/>
        <c:scaling>
          <c:orientation val="minMax"/>
          <c:max val="240000"/>
          <c:min val="0"/>
        </c:scaling>
        <c:delete val="1"/>
        <c:axPos val="b"/>
        <c:numFmt formatCode="#,##0" sourceLinked="1"/>
        <c:majorTickMark val="out"/>
        <c:minorTickMark val="none"/>
        <c:tickLblPos val="nextTo"/>
        <c:crossAx val="655504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1106952328633339"/>
          <c:y val="5.917159763313609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barChart>
        <c:barDir val="bar"/>
        <c:grouping val="clustered"/>
        <c:varyColors val="0"/>
        <c:ser>
          <c:idx val="0"/>
          <c:order val="0"/>
          <c:tx>
            <c:strRef>
              <c:f>'20-'!$B$13</c:f>
              <c:strCache>
                <c:ptCount val="1"/>
                <c:pt idx="0">
                  <c:v>Hombres*</c:v>
                </c:pt>
              </c:strCache>
            </c:strRef>
          </c:tx>
          <c:spPr>
            <a:solidFill>
              <a:srgbClr val="00457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'20-'!$A$14:$A$22</c:f>
              <c:numCache>
                <c:formatCode>General</c:formatCode>
                <c:ptCount val="9"/>
                <c:pt idx="0">
                  <c:v>2007</c:v>
                </c:pt>
                <c:pt idx="1">
                  <c:v>2009</c:v>
                </c:pt>
                <c:pt idx="2">
                  <c:v>2011</c:v>
                </c:pt>
                <c:pt idx="3">
                  <c:v>2013</c:v>
                </c:pt>
                <c:pt idx="4">
                  <c:v>2015</c:v>
                </c:pt>
                <c:pt idx="5">
                  <c:v>2017</c:v>
                </c:pt>
                <c:pt idx="6">
                  <c:v>2019</c:v>
                </c:pt>
                <c:pt idx="7">
                  <c:v>2021</c:v>
                </c:pt>
                <c:pt idx="8">
                  <c:v>2022</c:v>
                </c:pt>
              </c:numCache>
            </c:numRef>
          </c:cat>
          <c:val>
            <c:numRef>
              <c:f>'20-'!$B$14:$B$22</c:f>
              <c:numCache>
                <c:formatCode>#,##0.0</c:formatCode>
                <c:ptCount val="9"/>
                <c:pt idx="0">
                  <c:v>4.8</c:v>
                </c:pt>
                <c:pt idx="1">
                  <c:v>4.9000000000000004</c:v>
                </c:pt>
                <c:pt idx="2">
                  <c:v>5</c:v>
                </c:pt>
                <c:pt idx="3">
                  <c:v>5.3</c:v>
                </c:pt>
                <c:pt idx="4">
                  <c:v>5.5</c:v>
                </c:pt>
                <c:pt idx="5">
                  <c:v>6</c:v>
                </c:pt>
                <c:pt idx="6">
                  <c:v>7.2</c:v>
                </c:pt>
                <c:pt idx="7">
                  <c:v>7.7</c:v>
                </c:pt>
                <c:pt idx="8">
                  <c:v>8.1999999999999993</c:v>
                </c:pt>
              </c:numCache>
            </c:numRef>
          </c:val>
          <c:extLst>
            <c:ext xmlns:c16="http://schemas.microsoft.com/office/drawing/2014/chart" uri="{C3380CC4-5D6E-409C-BE32-E72D297353CC}">
              <c16:uniqueId val="{00000000-59D3-479D-9631-89E9F346CBE8}"/>
            </c:ext>
          </c:extLst>
        </c:ser>
        <c:dLbls>
          <c:showLegendKey val="0"/>
          <c:showVal val="0"/>
          <c:showCatName val="0"/>
          <c:showSerName val="0"/>
          <c:showPercent val="0"/>
          <c:showBubbleSize val="0"/>
        </c:dLbls>
        <c:gapWidth val="29"/>
        <c:axId val="655504264"/>
        <c:axId val="655504592"/>
      </c:barChart>
      <c:catAx>
        <c:axId val="655504264"/>
        <c:scaling>
          <c:orientation val="minMax"/>
        </c:scaling>
        <c:delete val="0"/>
        <c:axPos val="r"/>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604020202030204" pitchFamily="34" charset="0"/>
                <a:ea typeface="+mn-ea"/>
                <a:cs typeface="+mn-cs"/>
              </a:defRPr>
            </a:pPr>
            <a:endParaRPr lang="es-MX"/>
          </a:p>
        </c:txPr>
        <c:crossAx val="655504592"/>
        <c:crosses val="autoZero"/>
        <c:auto val="1"/>
        <c:lblAlgn val="ctr"/>
        <c:lblOffset val="100"/>
        <c:noMultiLvlLbl val="0"/>
      </c:catAx>
      <c:valAx>
        <c:axId val="655504592"/>
        <c:scaling>
          <c:orientation val="maxMin"/>
          <c:max val="10"/>
          <c:min val="0"/>
        </c:scaling>
        <c:delete val="1"/>
        <c:axPos val="b"/>
        <c:numFmt formatCode="#,##0.0" sourceLinked="1"/>
        <c:majorTickMark val="out"/>
        <c:minorTickMark val="none"/>
        <c:tickLblPos val="nextTo"/>
        <c:crossAx val="655504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2579820545687601"/>
          <c:y val="5.917159763313609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0.1111111111111111"/>
          <c:y val="0.13362934662752954"/>
          <c:w val="0.85833333333333339"/>
          <c:h val="0.82297814844150396"/>
        </c:manualLayout>
      </c:layout>
      <c:barChart>
        <c:barDir val="bar"/>
        <c:grouping val="clustered"/>
        <c:varyColors val="0"/>
        <c:ser>
          <c:idx val="0"/>
          <c:order val="0"/>
          <c:tx>
            <c:strRef>
              <c:f>'20-'!$C$13</c:f>
              <c:strCache>
                <c:ptCount val="1"/>
                <c:pt idx="0">
                  <c:v>Mujeres*</c:v>
                </c:pt>
              </c:strCache>
            </c:strRef>
          </c:tx>
          <c:spPr>
            <a:solidFill>
              <a:srgbClr val="A4B1C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ysClr val="windowText" lastClr="000000"/>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'20-'!$A$14:$A$22</c:f>
              <c:numCache>
                <c:formatCode>General</c:formatCode>
                <c:ptCount val="9"/>
                <c:pt idx="0">
                  <c:v>2007</c:v>
                </c:pt>
                <c:pt idx="1">
                  <c:v>2009</c:v>
                </c:pt>
                <c:pt idx="2">
                  <c:v>2011</c:v>
                </c:pt>
                <c:pt idx="3">
                  <c:v>2013</c:v>
                </c:pt>
                <c:pt idx="4">
                  <c:v>2015</c:v>
                </c:pt>
                <c:pt idx="5">
                  <c:v>2017</c:v>
                </c:pt>
                <c:pt idx="6">
                  <c:v>2019</c:v>
                </c:pt>
                <c:pt idx="7">
                  <c:v>2021</c:v>
                </c:pt>
                <c:pt idx="8">
                  <c:v>2022</c:v>
                </c:pt>
              </c:numCache>
            </c:numRef>
          </c:cat>
          <c:val>
            <c:numRef>
              <c:f>'20-'!$C$14:$C$22</c:f>
              <c:numCache>
                <c:formatCode>#,##0.0</c:formatCode>
                <c:ptCount val="9"/>
                <c:pt idx="0">
                  <c:v>5.6</c:v>
                </c:pt>
                <c:pt idx="1">
                  <c:v>5.5</c:v>
                </c:pt>
                <c:pt idx="2">
                  <c:v>5.9</c:v>
                </c:pt>
                <c:pt idx="3">
                  <c:v>6.2</c:v>
                </c:pt>
                <c:pt idx="4">
                  <c:v>6.7</c:v>
                </c:pt>
                <c:pt idx="5">
                  <c:v>7.5</c:v>
                </c:pt>
                <c:pt idx="6">
                  <c:v>8.4</c:v>
                </c:pt>
                <c:pt idx="7">
                  <c:v>9.3000000000000007</c:v>
                </c:pt>
                <c:pt idx="8">
                  <c:v>10</c:v>
                </c:pt>
              </c:numCache>
            </c:numRef>
          </c:val>
          <c:extLst>
            <c:ext xmlns:c16="http://schemas.microsoft.com/office/drawing/2014/chart" uri="{C3380CC4-5D6E-409C-BE32-E72D297353CC}">
              <c16:uniqueId val="{00000000-ACCB-4FE0-9261-24F9CB88A790}"/>
            </c:ext>
          </c:extLst>
        </c:ser>
        <c:dLbls>
          <c:showLegendKey val="0"/>
          <c:showVal val="0"/>
          <c:showCatName val="0"/>
          <c:showSerName val="0"/>
          <c:showPercent val="0"/>
          <c:showBubbleSize val="0"/>
        </c:dLbls>
        <c:gapWidth val="29"/>
        <c:axId val="655504264"/>
        <c:axId val="655504592"/>
      </c:barChart>
      <c:catAx>
        <c:axId val="655504264"/>
        <c:scaling>
          <c:orientation val="minMax"/>
        </c:scaling>
        <c:delete val="0"/>
        <c:axPos val="l"/>
        <c:numFmt formatCode="General" sourceLinked="1"/>
        <c:majorTickMark val="out"/>
        <c:minorTickMark val="none"/>
        <c:tickLblPos val="none"/>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604020202030204" pitchFamily="34" charset="0"/>
                <a:ea typeface="+mn-ea"/>
                <a:cs typeface="+mn-cs"/>
              </a:defRPr>
            </a:pPr>
            <a:endParaRPr lang="es-MX"/>
          </a:p>
        </c:txPr>
        <c:crossAx val="655504592"/>
        <c:crosses val="autoZero"/>
        <c:auto val="1"/>
        <c:lblAlgn val="ctr"/>
        <c:lblOffset val="100"/>
        <c:noMultiLvlLbl val="0"/>
      </c:catAx>
      <c:valAx>
        <c:axId val="655504592"/>
        <c:scaling>
          <c:orientation val="minMax"/>
          <c:max val="10"/>
          <c:min val="0"/>
        </c:scaling>
        <c:delete val="1"/>
        <c:axPos val="b"/>
        <c:numFmt formatCode="#,##0.0" sourceLinked="1"/>
        <c:majorTickMark val="out"/>
        <c:minorTickMark val="none"/>
        <c:tickLblPos val="nextTo"/>
        <c:crossAx val="655504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r">
              <a:defRPr sz="1100" b="0" i="0" u="none" strike="noStrike" kern="1200" spc="0" baseline="0">
                <a:solidFill>
                  <a:sysClr val="windowText" lastClr="000000"/>
                </a:solidFill>
                <a:latin typeface="Helvetica" panose="020B0604020202030204" pitchFamily="34" charset="0"/>
                <a:ea typeface="+mn-ea"/>
                <a:cs typeface="+mn-cs"/>
              </a:defRPr>
            </a:pPr>
            <a:r>
              <a:rPr lang="en-US" sz="1100"/>
              <a:t>Total de la </a:t>
            </a:r>
          </a:p>
          <a:p>
            <a:pPr algn="r">
              <a:defRPr sz="1100"/>
            </a:pPr>
            <a:r>
              <a:rPr lang="en-US" sz="1100"/>
              <a:t>población migrante </a:t>
            </a:r>
          </a:p>
        </c:rich>
      </c:tx>
      <c:layout>
        <c:manualLayout>
          <c:xMode val="edge"/>
          <c:yMode val="edge"/>
          <c:x val="0.30568406347425991"/>
          <c:y val="0.11600265646984334"/>
        </c:manualLayout>
      </c:layout>
      <c:overlay val="0"/>
      <c:spPr>
        <a:noFill/>
        <a:ln>
          <a:noFill/>
        </a:ln>
        <a:effectLst/>
      </c:spPr>
      <c:txPr>
        <a:bodyPr rot="0" spcFirstLastPara="1" vertOverflow="ellipsis" vert="horz" wrap="square" anchor="ctr" anchorCtr="1"/>
        <a:lstStyle/>
        <a:p>
          <a:pPr algn="r">
            <a:defRPr sz="11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6.8846906504178143E-2"/>
          <c:y val="0.24994857699415654"/>
          <c:w val="0.74675211219035575"/>
          <c:h val="0.74996180287281866"/>
        </c:manualLayout>
      </c:layout>
      <c:barChart>
        <c:barDir val="bar"/>
        <c:grouping val="clustered"/>
        <c:varyColors val="0"/>
        <c:ser>
          <c:idx val="0"/>
          <c:order val="0"/>
          <c:tx>
            <c:strRef>
              <c:f>'5'!$C$2</c:f>
              <c:strCache>
                <c:ptCount val="1"/>
                <c:pt idx="0">
                  <c:v>Total de la población migrante </c:v>
                </c:pt>
              </c:strCache>
            </c:strRef>
          </c:tx>
          <c:spPr>
            <a:solidFill>
              <a:srgbClr val="0077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'5'!$B$39:$B$43</c:f>
              <c:numCache>
                <c:formatCode>General</c:formatCode>
                <c:ptCount val="5"/>
                <c:pt idx="0">
                  <c:v>1990</c:v>
                </c:pt>
                <c:pt idx="1">
                  <c:v>2000</c:v>
                </c:pt>
                <c:pt idx="2">
                  <c:v>2010</c:v>
                </c:pt>
                <c:pt idx="3">
                  <c:v>2015</c:v>
                </c:pt>
                <c:pt idx="4">
                  <c:v>2020</c:v>
                </c:pt>
              </c:numCache>
            </c:numRef>
          </c:cat>
          <c:val>
            <c:numRef>
              <c:f>'5'!$C$39:$C$43</c:f>
              <c:numCache>
                <c:formatCode>0.0</c:formatCode>
                <c:ptCount val="5"/>
                <c:pt idx="0">
                  <c:v>153</c:v>
                </c:pt>
                <c:pt idx="1">
                  <c:v>173.23058499999999</c:v>
                </c:pt>
                <c:pt idx="2">
                  <c:v>220.98318699999999</c:v>
                </c:pt>
                <c:pt idx="3">
                  <c:v>247.95864399999999</c:v>
                </c:pt>
                <c:pt idx="4">
                  <c:v>280.59810499999998</c:v>
                </c:pt>
              </c:numCache>
            </c:numRef>
          </c:val>
          <c:extLst>
            <c:ext xmlns:c16="http://schemas.microsoft.com/office/drawing/2014/chart" uri="{C3380CC4-5D6E-409C-BE32-E72D297353CC}">
              <c16:uniqueId val="{00000000-21A7-47D2-8681-84F034FBB5D3}"/>
            </c:ext>
          </c:extLst>
        </c:ser>
        <c:dLbls>
          <c:showLegendKey val="0"/>
          <c:showVal val="0"/>
          <c:showCatName val="0"/>
          <c:showSerName val="0"/>
          <c:showPercent val="0"/>
          <c:showBubbleSize val="0"/>
        </c:dLbls>
        <c:gapWidth val="9"/>
        <c:axId val="281441456"/>
        <c:axId val="281441128"/>
      </c:barChart>
      <c:catAx>
        <c:axId val="281441456"/>
        <c:scaling>
          <c:orientation val="minMax"/>
        </c:scaling>
        <c:delete val="0"/>
        <c:axPos val="r"/>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Helvetica" panose="020B0604020202030204" pitchFamily="34" charset="0"/>
                <a:ea typeface="+mn-ea"/>
                <a:cs typeface="+mn-cs"/>
              </a:defRPr>
            </a:pPr>
            <a:endParaRPr lang="es-MX"/>
          </a:p>
        </c:txPr>
        <c:crossAx val="281441128"/>
        <c:crosses val="autoZero"/>
        <c:auto val="1"/>
        <c:lblAlgn val="ctr"/>
        <c:lblOffset val="100"/>
        <c:noMultiLvlLbl val="0"/>
      </c:catAx>
      <c:valAx>
        <c:axId val="281441128"/>
        <c:scaling>
          <c:orientation val="maxMin"/>
        </c:scaling>
        <c:delete val="1"/>
        <c:axPos val="b"/>
        <c:numFmt formatCode="0.0" sourceLinked="1"/>
        <c:majorTickMark val="out"/>
        <c:minorTickMark val="none"/>
        <c:tickLblPos val="nextTo"/>
        <c:crossAx val="281441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582510045557417E-2"/>
          <c:y val="2.0009604060585041E-2"/>
          <c:w val="0.92657489492115863"/>
          <c:h val="0.81317443166801928"/>
        </c:manualLayout>
      </c:layout>
      <c:barChart>
        <c:barDir val="col"/>
        <c:grouping val="clustered"/>
        <c:varyColors val="0"/>
        <c:ser>
          <c:idx val="0"/>
          <c:order val="0"/>
          <c:spPr>
            <a:solidFill>
              <a:srgbClr val="00457D"/>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bg1"/>
                    </a:solidFill>
                    <a:latin typeface="Helvetica" panose="020B0604020202030204" pitchFamily="34"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'25'!$A$5:$A$10</c:f>
              <c:numCache>
                <c:formatCode>General</c:formatCode>
                <c:ptCount val="6"/>
                <c:pt idx="0">
                  <c:v>2018</c:v>
                </c:pt>
                <c:pt idx="1">
                  <c:v>2019</c:v>
                </c:pt>
                <c:pt idx="2">
                  <c:v>2020</c:v>
                </c:pt>
                <c:pt idx="3">
                  <c:v>2021</c:v>
                </c:pt>
                <c:pt idx="4">
                  <c:v>2022</c:v>
                </c:pt>
                <c:pt idx="5">
                  <c:v>2023</c:v>
                </c:pt>
              </c:numCache>
            </c:numRef>
          </c:cat>
          <c:val>
            <c:numRef>
              <c:f>'25'!$D$5:$D$10</c:f>
              <c:numCache>
                <c:formatCode>#,##0</c:formatCode>
                <c:ptCount val="6"/>
                <c:pt idx="0">
                  <c:v>190350</c:v>
                </c:pt>
                <c:pt idx="1">
                  <c:v>191057</c:v>
                </c:pt>
                <c:pt idx="2">
                  <c:v>184150</c:v>
                </c:pt>
                <c:pt idx="3">
                  <c:v>203360</c:v>
                </c:pt>
                <c:pt idx="4">
                  <c:v>230161</c:v>
                </c:pt>
                <c:pt idx="5">
                  <c:v>231024</c:v>
                </c:pt>
              </c:numCache>
            </c:numRef>
          </c:val>
          <c:extLst>
            <c:ext xmlns:c16="http://schemas.microsoft.com/office/drawing/2014/chart" uri="{C3380CC4-5D6E-409C-BE32-E72D297353CC}">
              <c16:uniqueId val="{00000000-31C7-44F2-AB76-F2742D4CF673}"/>
            </c:ext>
          </c:extLst>
        </c:ser>
        <c:dLbls>
          <c:showLegendKey val="0"/>
          <c:showVal val="0"/>
          <c:showCatName val="0"/>
          <c:showSerName val="0"/>
          <c:showPercent val="0"/>
          <c:showBubbleSize val="0"/>
        </c:dLbls>
        <c:gapWidth val="19"/>
        <c:overlap val="-27"/>
        <c:axId val="454389144"/>
        <c:axId val="454389472"/>
      </c:barChart>
      <c:catAx>
        <c:axId val="454389144"/>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30204" pitchFamily="34" charset="0"/>
                <a:ea typeface="+mn-ea"/>
                <a:cs typeface="+mn-cs"/>
              </a:defRPr>
            </a:pPr>
            <a:endParaRPr lang="es-MX"/>
          </a:p>
        </c:txPr>
        <c:crossAx val="454389472"/>
        <c:crosses val="autoZero"/>
        <c:auto val="1"/>
        <c:lblAlgn val="ctr"/>
        <c:lblOffset val="100"/>
        <c:noMultiLvlLbl val="0"/>
      </c:catAx>
      <c:valAx>
        <c:axId val="45438947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30204" pitchFamily="34" charset="0"/>
                <a:ea typeface="+mn-ea"/>
                <a:cs typeface="+mn-cs"/>
              </a:defRPr>
            </a:pPr>
            <a:endParaRPr lang="es-MX"/>
          </a:p>
        </c:txPr>
        <c:crossAx val="4543891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712519638844143E-2"/>
          <c:y val="0.18767580081373256"/>
          <c:w val="0.92657489492115863"/>
          <c:h val="0.68822300048658591"/>
        </c:manualLayout>
      </c:layout>
      <c:barChart>
        <c:barDir val="col"/>
        <c:grouping val="clustered"/>
        <c:varyColors val="0"/>
        <c:ser>
          <c:idx val="0"/>
          <c:order val="0"/>
          <c:spPr>
            <a:solidFill>
              <a:srgbClr val="636D8B"/>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bg1"/>
                    </a:solidFill>
                    <a:latin typeface="Helvetica" panose="020B0604020202030204" pitchFamily="34"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'25'!$A$5:$A$10</c:f>
              <c:numCache>
                <c:formatCode>General</c:formatCode>
                <c:ptCount val="6"/>
                <c:pt idx="0">
                  <c:v>2018</c:v>
                </c:pt>
                <c:pt idx="1">
                  <c:v>2019</c:v>
                </c:pt>
                <c:pt idx="2">
                  <c:v>2020</c:v>
                </c:pt>
                <c:pt idx="3">
                  <c:v>2021</c:v>
                </c:pt>
                <c:pt idx="4">
                  <c:v>2022</c:v>
                </c:pt>
                <c:pt idx="5">
                  <c:v>2023</c:v>
                </c:pt>
              </c:numCache>
            </c:numRef>
          </c:cat>
          <c:val>
            <c:numRef>
              <c:f>'25'!$C$5:$C$10</c:f>
              <c:numCache>
                <c:formatCode>#,##0</c:formatCode>
                <c:ptCount val="6"/>
                <c:pt idx="0">
                  <c:v>72620</c:v>
                </c:pt>
                <c:pt idx="1">
                  <c:v>76692</c:v>
                </c:pt>
                <c:pt idx="2">
                  <c:v>72725</c:v>
                </c:pt>
                <c:pt idx="3">
                  <c:v>79458</c:v>
                </c:pt>
                <c:pt idx="4">
                  <c:v>89779</c:v>
                </c:pt>
                <c:pt idx="5">
                  <c:v>98598</c:v>
                </c:pt>
              </c:numCache>
            </c:numRef>
          </c:val>
          <c:extLst>
            <c:ext xmlns:c16="http://schemas.microsoft.com/office/drawing/2014/chart" uri="{C3380CC4-5D6E-409C-BE32-E72D297353CC}">
              <c16:uniqueId val="{00000000-8A01-41C3-84C4-E41FADC063EF}"/>
            </c:ext>
          </c:extLst>
        </c:ser>
        <c:dLbls>
          <c:showLegendKey val="0"/>
          <c:showVal val="0"/>
          <c:showCatName val="0"/>
          <c:showSerName val="0"/>
          <c:showPercent val="0"/>
          <c:showBubbleSize val="0"/>
        </c:dLbls>
        <c:gapWidth val="19"/>
        <c:overlap val="-27"/>
        <c:axId val="454389144"/>
        <c:axId val="454389472"/>
      </c:barChart>
      <c:catAx>
        <c:axId val="454389144"/>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30204" pitchFamily="34" charset="0"/>
                <a:ea typeface="+mn-ea"/>
                <a:cs typeface="+mn-cs"/>
              </a:defRPr>
            </a:pPr>
            <a:endParaRPr lang="es-MX"/>
          </a:p>
        </c:txPr>
        <c:crossAx val="454389472"/>
        <c:crosses val="autoZero"/>
        <c:auto val="1"/>
        <c:lblAlgn val="ctr"/>
        <c:lblOffset val="100"/>
        <c:noMultiLvlLbl val="0"/>
      </c:catAx>
      <c:valAx>
        <c:axId val="45438947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30204" pitchFamily="34" charset="0"/>
                <a:ea typeface="+mn-ea"/>
                <a:cs typeface="+mn-cs"/>
              </a:defRPr>
            </a:pPr>
            <a:endParaRPr lang="es-MX"/>
          </a:p>
        </c:txPr>
        <c:crossAx val="4543891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712552539420663E-2"/>
          <c:y val="0.12762416611892183"/>
          <c:w val="0.92657489492115863"/>
          <c:h val="0.77005356460986363"/>
        </c:manualLayout>
      </c:layout>
      <c:barChart>
        <c:barDir val="col"/>
        <c:grouping val="clustered"/>
        <c:varyColors val="0"/>
        <c:ser>
          <c:idx val="0"/>
          <c:order val="0"/>
          <c:spPr>
            <a:solidFill>
              <a:srgbClr val="82A0B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bg1"/>
                    </a:solidFill>
                    <a:latin typeface="Helvetica" panose="020B0604020202030204" pitchFamily="34"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'25'!$A$5:$A$10</c:f>
              <c:numCache>
                <c:formatCode>General</c:formatCode>
                <c:ptCount val="6"/>
                <c:pt idx="0">
                  <c:v>2018</c:v>
                </c:pt>
                <c:pt idx="1">
                  <c:v>2019</c:v>
                </c:pt>
                <c:pt idx="2">
                  <c:v>2020</c:v>
                </c:pt>
                <c:pt idx="3">
                  <c:v>2021</c:v>
                </c:pt>
                <c:pt idx="4">
                  <c:v>2022</c:v>
                </c:pt>
                <c:pt idx="5">
                  <c:v>2023</c:v>
                </c:pt>
              </c:numCache>
            </c:numRef>
          </c:cat>
          <c:val>
            <c:numRef>
              <c:f>'25'!$B$5:$B$10</c:f>
              <c:numCache>
                <c:formatCode>#,##0</c:formatCode>
                <c:ptCount val="6"/>
                <c:pt idx="0">
                  <c:v>262969</c:v>
                </c:pt>
                <c:pt idx="1">
                  <c:v>267749</c:v>
                </c:pt>
                <c:pt idx="2">
                  <c:v>256875</c:v>
                </c:pt>
                <c:pt idx="3">
                  <c:v>282818</c:v>
                </c:pt>
                <c:pt idx="4">
                  <c:v>319940</c:v>
                </c:pt>
                <c:pt idx="5">
                  <c:v>329622</c:v>
                </c:pt>
              </c:numCache>
            </c:numRef>
          </c:val>
          <c:extLst>
            <c:ext xmlns:c16="http://schemas.microsoft.com/office/drawing/2014/chart" uri="{C3380CC4-5D6E-409C-BE32-E72D297353CC}">
              <c16:uniqueId val="{00000000-B961-47A8-BC95-66DB6696ECE5}"/>
            </c:ext>
          </c:extLst>
        </c:ser>
        <c:dLbls>
          <c:showLegendKey val="0"/>
          <c:showVal val="0"/>
          <c:showCatName val="0"/>
          <c:showSerName val="0"/>
          <c:showPercent val="0"/>
          <c:showBubbleSize val="0"/>
        </c:dLbls>
        <c:gapWidth val="19"/>
        <c:overlap val="-27"/>
        <c:axId val="454389144"/>
        <c:axId val="454389472"/>
      </c:barChart>
      <c:catAx>
        <c:axId val="454389144"/>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30204" pitchFamily="34" charset="0"/>
                <a:ea typeface="+mn-ea"/>
                <a:cs typeface="+mn-cs"/>
              </a:defRPr>
            </a:pPr>
            <a:endParaRPr lang="es-MX"/>
          </a:p>
        </c:txPr>
        <c:crossAx val="454389472"/>
        <c:crosses val="autoZero"/>
        <c:auto val="1"/>
        <c:lblAlgn val="ctr"/>
        <c:lblOffset val="100"/>
        <c:noMultiLvlLbl val="0"/>
      </c:catAx>
      <c:valAx>
        <c:axId val="45438947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30204" pitchFamily="34" charset="0"/>
                <a:ea typeface="+mn-ea"/>
                <a:cs typeface="+mn-cs"/>
              </a:defRPr>
            </a:pPr>
            <a:endParaRPr lang="es-MX"/>
          </a:p>
        </c:txPr>
        <c:crossAx val="4543891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8306941763365"/>
          <c:y val="9.9587759286321895E-2"/>
          <c:w val="0.58814204944901194"/>
          <c:h val="0.87833620520426636"/>
        </c:manualLayout>
      </c:layout>
      <c:barChart>
        <c:barDir val="bar"/>
        <c:grouping val="clustered"/>
        <c:varyColors val="0"/>
        <c:ser>
          <c:idx val="0"/>
          <c:order val="0"/>
          <c:spPr>
            <a:solidFill>
              <a:srgbClr val="699EA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'25.'!$A$4:$A$17</c:f>
              <c:numCache>
                <c:formatCode>General</c:formatCode>
                <c:ptCount val="14"/>
                <c:pt idx="0">
                  <c:v>2007</c:v>
                </c:pt>
                <c:pt idx="1">
                  <c:v>2009</c:v>
                </c:pt>
                <c:pt idx="2">
                  <c:v>2011</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'25.'!$B$4:$B$17</c:f>
              <c:numCache>
                <c:formatCode>0.0%</c:formatCode>
                <c:ptCount val="14"/>
                <c:pt idx="0">
                  <c:v>0.29199999999999998</c:v>
                </c:pt>
                <c:pt idx="1">
                  <c:v>0.311</c:v>
                </c:pt>
                <c:pt idx="2">
                  <c:v>0.316</c:v>
                </c:pt>
                <c:pt idx="3">
                  <c:v>0.33300000000000002</c:v>
                </c:pt>
                <c:pt idx="4">
                  <c:v>0.33300000000000002</c:v>
                </c:pt>
                <c:pt idx="5">
                  <c:v>0.33300000000000002</c:v>
                </c:pt>
                <c:pt idx="6">
                  <c:v>0.34</c:v>
                </c:pt>
                <c:pt idx="7">
                  <c:v>0.34499999999999997</c:v>
                </c:pt>
                <c:pt idx="8">
                  <c:v>0.35199999999999998</c:v>
                </c:pt>
                <c:pt idx="9">
                  <c:v>0.35899999999999999</c:v>
                </c:pt>
                <c:pt idx="10">
                  <c:v>0.34499999999999997</c:v>
                </c:pt>
                <c:pt idx="11">
                  <c:v>0.34</c:v>
                </c:pt>
                <c:pt idx="12">
                  <c:v>0.34700000000000003</c:v>
                </c:pt>
                <c:pt idx="13">
                  <c:v>0.35799999999999998</c:v>
                </c:pt>
              </c:numCache>
            </c:numRef>
          </c:val>
          <c:extLst>
            <c:ext xmlns:c16="http://schemas.microsoft.com/office/drawing/2014/chart" uri="{C3380CC4-5D6E-409C-BE32-E72D297353CC}">
              <c16:uniqueId val="{00000000-4071-4F55-8423-41207FEE0C4E}"/>
            </c:ext>
          </c:extLst>
        </c:ser>
        <c:dLbls>
          <c:showLegendKey val="0"/>
          <c:showVal val="0"/>
          <c:showCatName val="0"/>
          <c:showSerName val="0"/>
          <c:showPercent val="0"/>
          <c:showBubbleSize val="0"/>
        </c:dLbls>
        <c:gapWidth val="27"/>
        <c:axId val="494216304"/>
        <c:axId val="494223520"/>
      </c:barChart>
      <c:catAx>
        <c:axId val="494216304"/>
        <c:scaling>
          <c:orientation val="maxMin"/>
        </c:scaling>
        <c:delete val="0"/>
        <c:axPos val="l"/>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30204" pitchFamily="34" charset="0"/>
                <a:ea typeface="+mn-ea"/>
                <a:cs typeface="+mn-cs"/>
              </a:defRPr>
            </a:pPr>
            <a:endParaRPr lang="es-MX"/>
          </a:p>
        </c:txPr>
        <c:crossAx val="494223520"/>
        <c:crosses val="autoZero"/>
        <c:auto val="1"/>
        <c:lblAlgn val="ctr"/>
        <c:lblOffset val="100"/>
        <c:noMultiLvlLbl val="0"/>
      </c:catAx>
      <c:valAx>
        <c:axId val="494223520"/>
        <c:scaling>
          <c:orientation val="minMax"/>
        </c:scaling>
        <c:delete val="0"/>
        <c:axPos val="t"/>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30204" pitchFamily="34" charset="0"/>
                <a:ea typeface="+mn-ea"/>
                <a:cs typeface="+mn-cs"/>
              </a:defRPr>
            </a:pPr>
            <a:endParaRPr lang="es-MX"/>
          </a:p>
        </c:txPr>
        <c:crossAx val="4942163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83069417633647"/>
          <c:y val="8.1217502337371322E-2"/>
          <c:w val="0.61309050431392276"/>
          <c:h val="0.89057096208853115"/>
        </c:manualLayout>
      </c:layout>
      <c:barChart>
        <c:barDir val="bar"/>
        <c:grouping val="clustered"/>
        <c:varyColors val="0"/>
        <c:ser>
          <c:idx val="0"/>
          <c:order val="0"/>
          <c:spPr>
            <a:solidFill>
              <a:srgbClr val="0045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'25.'!$A$4:$A$17</c:f>
              <c:numCache>
                <c:formatCode>General</c:formatCode>
                <c:ptCount val="14"/>
                <c:pt idx="0">
                  <c:v>2007</c:v>
                </c:pt>
                <c:pt idx="1">
                  <c:v>2009</c:v>
                </c:pt>
                <c:pt idx="2">
                  <c:v>2011</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'25.'!$C$4:$C$17</c:f>
              <c:numCache>
                <c:formatCode>0.0%</c:formatCode>
                <c:ptCount val="14"/>
                <c:pt idx="0">
                  <c:v>0.24199999999999999</c:v>
                </c:pt>
                <c:pt idx="1">
                  <c:v>0.251</c:v>
                </c:pt>
                <c:pt idx="2">
                  <c:v>0.26400000000000001</c:v>
                </c:pt>
                <c:pt idx="3">
                  <c:v>0.27300000000000002</c:v>
                </c:pt>
                <c:pt idx="4">
                  <c:v>0.26900000000000002</c:v>
                </c:pt>
                <c:pt idx="5">
                  <c:v>0.26700000000000002</c:v>
                </c:pt>
                <c:pt idx="6">
                  <c:v>0.26700000000000002</c:v>
                </c:pt>
                <c:pt idx="7">
                  <c:v>0.27300000000000002</c:v>
                </c:pt>
                <c:pt idx="8">
                  <c:v>0.27600000000000002</c:v>
                </c:pt>
                <c:pt idx="9">
                  <c:v>0.28599999999999998</c:v>
                </c:pt>
                <c:pt idx="10">
                  <c:v>0.28300000000000003</c:v>
                </c:pt>
                <c:pt idx="11">
                  <c:v>0.28100000000000003</c:v>
                </c:pt>
                <c:pt idx="12">
                  <c:v>0.28100000000000003</c:v>
                </c:pt>
                <c:pt idx="13">
                  <c:v>0.29899999999999999</c:v>
                </c:pt>
              </c:numCache>
            </c:numRef>
          </c:val>
          <c:extLst>
            <c:ext xmlns:c16="http://schemas.microsoft.com/office/drawing/2014/chart" uri="{C3380CC4-5D6E-409C-BE32-E72D297353CC}">
              <c16:uniqueId val="{00000000-AFA1-4A65-9150-BBD5A67100A5}"/>
            </c:ext>
          </c:extLst>
        </c:ser>
        <c:dLbls>
          <c:showLegendKey val="0"/>
          <c:showVal val="0"/>
          <c:showCatName val="0"/>
          <c:showSerName val="0"/>
          <c:showPercent val="0"/>
          <c:showBubbleSize val="0"/>
        </c:dLbls>
        <c:gapWidth val="27"/>
        <c:axId val="494216304"/>
        <c:axId val="494223520"/>
      </c:barChart>
      <c:catAx>
        <c:axId val="494216304"/>
        <c:scaling>
          <c:orientation val="maxMin"/>
        </c:scaling>
        <c:delete val="0"/>
        <c:axPos val="l"/>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30204" pitchFamily="34" charset="0"/>
                <a:ea typeface="+mn-ea"/>
                <a:cs typeface="+mn-cs"/>
              </a:defRPr>
            </a:pPr>
            <a:endParaRPr lang="es-MX"/>
          </a:p>
        </c:txPr>
        <c:crossAx val="494223520"/>
        <c:crosses val="autoZero"/>
        <c:auto val="1"/>
        <c:lblAlgn val="ctr"/>
        <c:lblOffset val="100"/>
        <c:noMultiLvlLbl val="0"/>
      </c:catAx>
      <c:valAx>
        <c:axId val="494223520"/>
        <c:scaling>
          <c:orientation val="minMax"/>
        </c:scaling>
        <c:delete val="0"/>
        <c:axPos val="t"/>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30204" pitchFamily="34" charset="0"/>
                <a:ea typeface="+mn-ea"/>
                <a:cs typeface="+mn-cs"/>
              </a:defRPr>
            </a:pPr>
            <a:endParaRPr lang="es-MX"/>
          </a:p>
        </c:txPr>
        <c:crossAx val="4942163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ysClr val="windowText" lastClr="000000"/>
                </a:solidFill>
                <a:latin typeface="Helvetica" panose="020B0604020202030204" pitchFamily="34" charset="0"/>
                <a:ea typeface="+mn-ea"/>
                <a:cs typeface="+mn-cs"/>
              </a:defRPr>
            </a:pPr>
            <a:r>
              <a:rPr lang="es-MX" sz="1100"/>
              <a:t>Mujeres</a:t>
            </a:r>
          </a:p>
        </c:rich>
      </c:tx>
      <c:layout>
        <c:manualLayout>
          <c:xMode val="edge"/>
          <c:yMode val="edge"/>
          <c:x val="0.16561721784776903"/>
          <c:y val="2.280298551989701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2.0164199475065609E-2"/>
          <c:y val="9.677280743593096E-2"/>
          <c:w val="0.60281112860892383"/>
          <c:h val="0.87526510638323995"/>
        </c:manualLayout>
      </c:layout>
      <c:barChart>
        <c:barDir val="bar"/>
        <c:grouping val="clustered"/>
        <c:varyColors val="0"/>
        <c:ser>
          <c:idx val="0"/>
          <c:order val="0"/>
          <c:spPr>
            <a:solidFill>
              <a:srgbClr val="9CC7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'25.'!$A$4:$A$17</c:f>
              <c:numCache>
                <c:formatCode>General</c:formatCode>
                <c:ptCount val="14"/>
                <c:pt idx="0">
                  <c:v>2007</c:v>
                </c:pt>
                <c:pt idx="1">
                  <c:v>2009</c:v>
                </c:pt>
                <c:pt idx="2">
                  <c:v>2011</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'25.'!$E$4:$E$17</c:f>
              <c:numCache>
                <c:formatCode>0.0%</c:formatCode>
                <c:ptCount val="14"/>
                <c:pt idx="0">
                  <c:v>0.23300000000000001</c:v>
                </c:pt>
                <c:pt idx="1">
                  <c:v>0.29099999999999998</c:v>
                </c:pt>
                <c:pt idx="2">
                  <c:v>0.29899999999999999</c:v>
                </c:pt>
                <c:pt idx="3">
                  <c:v>0.28999999999999998</c:v>
                </c:pt>
                <c:pt idx="4">
                  <c:v>0.28799999999999998</c:v>
                </c:pt>
                <c:pt idx="5">
                  <c:v>0.26800000000000002</c:v>
                </c:pt>
                <c:pt idx="6">
                  <c:v>0.27300000000000002</c:v>
                </c:pt>
                <c:pt idx="7">
                  <c:v>0.251</c:v>
                </c:pt>
                <c:pt idx="8">
                  <c:v>0.255</c:v>
                </c:pt>
                <c:pt idx="9">
                  <c:v>0.24</c:v>
                </c:pt>
                <c:pt idx="10">
                  <c:v>0.24600000000000002</c:v>
                </c:pt>
                <c:pt idx="11">
                  <c:v>0.23799999999999999</c:v>
                </c:pt>
                <c:pt idx="12">
                  <c:v>0.22600000000000001</c:v>
                </c:pt>
                <c:pt idx="13">
                  <c:v>0.22800000000000001</c:v>
                </c:pt>
              </c:numCache>
            </c:numRef>
          </c:val>
          <c:extLst>
            <c:ext xmlns:c16="http://schemas.microsoft.com/office/drawing/2014/chart" uri="{C3380CC4-5D6E-409C-BE32-E72D297353CC}">
              <c16:uniqueId val="{00000000-98F1-4A67-8266-1BAEF905F47C}"/>
            </c:ext>
          </c:extLst>
        </c:ser>
        <c:dLbls>
          <c:showLegendKey val="0"/>
          <c:showVal val="0"/>
          <c:showCatName val="0"/>
          <c:showSerName val="0"/>
          <c:showPercent val="0"/>
          <c:showBubbleSize val="0"/>
        </c:dLbls>
        <c:gapWidth val="27"/>
        <c:axId val="494216304"/>
        <c:axId val="494223520"/>
      </c:barChart>
      <c:catAx>
        <c:axId val="494216304"/>
        <c:scaling>
          <c:orientation val="maxMin"/>
        </c:scaling>
        <c:delete val="0"/>
        <c:axPos val="l"/>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30204" pitchFamily="34" charset="0"/>
                <a:ea typeface="+mn-ea"/>
                <a:cs typeface="+mn-cs"/>
              </a:defRPr>
            </a:pPr>
            <a:endParaRPr lang="es-MX"/>
          </a:p>
        </c:txPr>
        <c:crossAx val="494223520"/>
        <c:crosses val="autoZero"/>
        <c:auto val="1"/>
        <c:lblAlgn val="ctr"/>
        <c:lblOffset val="100"/>
        <c:noMultiLvlLbl val="0"/>
      </c:catAx>
      <c:valAx>
        <c:axId val="494223520"/>
        <c:scaling>
          <c:orientation val="minMax"/>
        </c:scaling>
        <c:delete val="1"/>
        <c:axPos val="t"/>
        <c:numFmt formatCode="0.0%" sourceLinked="1"/>
        <c:majorTickMark val="out"/>
        <c:minorTickMark val="none"/>
        <c:tickLblPos val="nextTo"/>
        <c:crossAx val="4942163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ysClr val="windowText" lastClr="000000"/>
                </a:solidFill>
                <a:latin typeface="Helvetica" panose="020B0604020202030204" pitchFamily="34" charset="0"/>
                <a:ea typeface="+mn-ea"/>
                <a:cs typeface="+mn-cs"/>
              </a:defRPr>
            </a:pPr>
            <a:r>
              <a:rPr lang="es-MX" sz="1100"/>
              <a:t>Hombres</a:t>
            </a:r>
          </a:p>
        </c:rich>
      </c:tx>
      <c:layout>
        <c:manualLayout>
          <c:xMode val="edge"/>
          <c:yMode val="edge"/>
          <c:x val="0.49628388451443567"/>
          <c:y val="3.154358522346333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0.31349753280839893"/>
          <c:y val="9.6267413865009296E-2"/>
          <c:w val="0.45881112860892387"/>
          <c:h val="0.88622377381329831"/>
        </c:manualLayout>
      </c:layout>
      <c:barChart>
        <c:barDir val="bar"/>
        <c:grouping val="clustered"/>
        <c:varyColors val="0"/>
        <c:ser>
          <c:idx val="0"/>
          <c:order val="0"/>
          <c:spPr>
            <a:solidFill>
              <a:srgbClr val="0077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Helvetica" panose="020B060402020203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'25.'!$A$4:$A$17</c:f>
              <c:numCache>
                <c:formatCode>General</c:formatCode>
                <c:ptCount val="14"/>
                <c:pt idx="0">
                  <c:v>2007</c:v>
                </c:pt>
                <c:pt idx="1">
                  <c:v>2009</c:v>
                </c:pt>
                <c:pt idx="2">
                  <c:v>2011</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'25.'!$D$4:$D$17</c:f>
              <c:numCache>
                <c:formatCode>0.0%</c:formatCode>
                <c:ptCount val="14"/>
                <c:pt idx="0">
                  <c:v>5.1999999999999998E-2</c:v>
                </c:pt>
                <c:pt idx="1">
                  <c:v>0.12</c:v>
                </c:pt>
                <c:pt idx="2">
                  <c:v>0.121</c:v>
                </c:pt>
                <c:pt idx="3">
                  <c:v>9.8000000000000004E-2</c:v>
                </c:pt>
                <c:pt idx="4">
                  <c:v>9.4E-2</c:v>
                </c:pt>
                <c:pt idx="5">
                  <c:v>8.4000000000000005E-2</c:v>
                </c:pt>
                <c:pt idx="6">
                  <c:v>7.9000000000000001E-2</c:v>
                </c:pt>
                <c:pt idx="7">
                  <c:v>7.0000000000000007E-2</c:v>
                </c:pt>
                <c:pt idx="8">
                  <c:v>6.9000000000000006E-2</c:v>
                </c:pt>
                <c:pt idx="9">
                  <c:v>6.7000000000000004E-2</c:v>
                </c:pt>
                <c:pt idx="10">
                  <c:v>0.08</c:v>
                </c:pt>
                <c:pt idx="11">
                  <c:v>7.8E-2</c:v>
                </c:pt>
                <c:pt idx="12">
                  <c:v>7.0999999999999994E-2</c:v>
                </c:pt>
                <c:pt idx="13">
                  <c:v>7.8E-2</c:v>
                </c:pt>
              </c:numCache>
            </c:numRef>
          </c:val>
          <c:extLst>
            <c:ext xmlns:c16="http://schemas.microsoft.com/office/drawing/2014/chart" uri="{C3380CC4-5D6E-409C-BE32-E72D297353CC}">
              <c16:uniqueId val="{00000000-AD47-4D7C-BBFD-83ABB5FDBCBD}"/>
            </c:ext>
          </c:extLst>
        </c:ser>
        <c:dLbls>
          <c:showLegendKey val="0"/>
          <c:showVal val="0"/>
          <c:showCatName val="0"/>
          <c:showSerName val="0"/>
          <c:showPercent val="0"/>
          <c:showBubbleSize val="0"/>
        </c:dLbls>
        <c:gapWidth val="27"/>
        <c:axId val="494216304"/>
        <c:axId val="494223520"/>
      </c:barChart>
      <c:catAx>
        <c:axId val="494216304"/>
        <c:scaling>
          <c:orientation val="maxMin"/>
        </c:scaling>
        <c:delete val="0"/>
        <c:axPos val="r"/>
        <c:numFmt formatCode="General" sourceLinked="1"/>
        <c:majorTickMark val="out"/>
        <c:minorTickMark val="none"/>
        <c:tickLblPos val="none"/>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30204" pitchFamily="34" charset="0"/>
                <a:ea typeface="+mn-ea"/>
                <a:cs typeface="+mn-cs"/>
              </a:defRPr>
            </a:pPr>
            <a:endParaRPr lang="es-MX"/>
          </a:p>
        </c:txPr>
        <c:crossAx val="494223520"/>
        <c:crosses val="autoZero"/>
        <c:auto val="1"/>
        <c:lblAlgn val="ctr"/>
        <c:lblOffset val="100"/>
        <c:noMultiLvlLbl val="0"/>
      </c:catAx>
      <c:valAx>
        <c:axId val="494223520"/>
        <c:scaling>
          <c:orientation val="maxMin"/>
          <c:max val="0.4"/>
        </c:scaling>
        <c:delete val="1"/>
        <c:axPos val="t"/>
        <c:numFmt formatCode="0.0%" sourceLinked="1"/>
        <c:majorTickMark val="out"/>
        <c:minorTickMark val="none"/>
        <c:tickLblPos val="nextTo"/>
        <c:crossAx val="4942163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6260300583446176"/>
          <c:y val="0.1388888888888889"/>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barChart>
        <c:barDir val="col"/>
        <c:grouping val="clustered"/>
        <c:varyColors val="0"/>
        <c:ser>
          <c:idx val="0"/>
          <c:order val="0"/>
          <c:tx>
            <c:strRef>
              <c:f>'21'!$B$3</c:f>
              <c:strCache>
                <c:ptCount val="1"/>
                <c:pt idx="0">
                  <c:v>De las migrantes mexicanas </c:v>
                </c:pt>
              </c:strCache>
            </c:strRef>
          </c:tx>
          <c:spPr>
            <a:solidFill>
              <a:srgbClr val="0077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'21'!$A$4:$A$13</c:f>
              <c:numCache>
                <c:formatCode>General</c:formatCode>
                <c:ptCount val="10"/>
                <c:pt idx="0">
                  <c:v>2007</c:v>
                </c:pt>
                <c:pt idx="1">
                  <c:v>2009</c:v>
                </c:pt>
                <c:pt idx="2">
                  <c:v>2010</c:v>
                </c:pt>
                <c:pt idx="3">
                  <c:v>2011</c:v>
                </c:pt>
                <c:pt idx="4">
                  <c:v>2013</c:v>
                </c:pt>
                <c:pt idx="5">
                  <c:v>2015</c:v>
                </c:pt>
                <c:pt idx="6">
                  <c:v>2017</c:v>
                </c:pt>
                <c:pt idx="7">
                  <c:v>2019</c:v>
                </c:pt>
                <c:pt idx="8">
                  <c:v>2021</c:v>
                </c:pt>
                <c:pt idx="9">
                  <c:v>2022</c:v>
                </c:pt>
              </c:numCache>
            </c:numRef>
          </c:cat>
          <c:val>
            <c:numRef>
              <c:f>'21'!$B$4:$B$13</c:f>
              <c:numCache>
                <c:formatCode>#,##0.0</c:formatCode>
                <c:ptCount val="10"/>
                <c:pt idx="0">
                  <c:v>50.5</c:v>
                </c:pt>
                <c:pt idx="1">
                  <c:v>53.4</c:v>
                </c:pt>
                <c:pt idx="2">
                  <c:v>52.8</c:v>
                </c:pt>
                <c:pt idx="3">
                  <c:v>52.6</c:v>
                </c:pt>
                <c:pt idx="4">
                  <c:v>52.9</c:v>
                </c:pt>
                <c:pt idx="5">
                  <c:v>52.6</c:v>
                </c:pt>
                <c:pt idx="6">
                  <c:v>53</c:v>
                </c:pt>
                <c:pt idx="7">
                  <c:v>53.7</c:v>
                </c:pt>
                <c:pt idx="8">
                  <c:v>52.4</c:v>
                </c:pt>
                <c:pt idx="9">
                  <c:v>53.1</c:v>
                </c:pt>
              </c:numCache>
            </c:numRef>
          </c:val>
          <c:extLst>
            <c:ext xmlns:c16="http://schemas.microsoft.com/office/drawing/2014/chart" uri="{C3380CC4-5D6E-409C-BE32-E72D297353CC}">
              <c16:uniqueId val="{00000000-4CE8-4F4E-999F-CE9860E7040F}"/>
            </c:ext>
          </c:extLst>
        </c:ser>
        <c:dLbls>
          <c:showLegendKey val="0"/>
          <c:showVal val="0"/>
          <c:showCatName val="0"/>
          <c:showSerName val="0"/>
          <c:showPercent val="0"/>
          <c:showBubbleSize val="0"/>
        </c:dLbls>
        <c:gapWidth val="29"/>
        <c:overlap val="-27"/>
        <c:axId val="119570904"/>
        <c:axId val="119571232"/>
      </c:barChart>
      <c:catAx>
        <c:axId val="119570904"/>
        <c:scaling>
          <c:orientation val="minMax"/>
        </c:scaling>
        <c:delete val="0"/>
        <c:axPos val="b"/>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604020202030204" pitchFamily="34" charset="0"/>
                <a:ea typeface="+mn-ea"/>
                <a:cs typeface="+mn-cs"/>
              </a:defRPr>
            </a:pPr>
            <a:endParaRPr lang="es-MX"/>
          </a:p>
        </c:txPr>
        <c:crossAx val="119571232"/>
        <c:crosses val="autoZero"/>
        <c:auto val="1"/>
        <c:lblAlgn val="ctr"/>
        <c:lblOffset val="100"/>
        <c:noMultiLvlLbl val="0"/>
      </c:catAx>
      <c:valAx>
        <c:axId val="119571232"/>
        <c:scaling>
          <c:orientation val="minMax"/>
          <c:max val="62"/>
          <c:min val="0"/>
        </c:scaling>
        <c:delete val="1"/>
        <c:axPos val="l"/>
        <c:numFmt formatCode="#,##0.0" sourceLinked="1"/>
        <c:majorTickMark val="out"/>
        <c:minorTickMark val="none"/>
        <c:tickLblPos val="nextTo"/>
        <c:crossAx val="119570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6854780413594795"/>
          <c:y val="0.8819444444444444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1.8683651804670912E-2"/>
          <c:y val="9.0277777777777776E-2"/>
          <c:w val="0.96263269639065818"/>
          <c:h val="0.76630413385826779"/>
        </c:manualLayout>
      </c:layout>
      <c:barChart>
        <c:barDir val="col"/>
        <c:grouping val="clustered"/>
        <c:varyColors val="0"/>
        <c:ser>
          <c:idx val="0"/>
          <c:order val="0"/>
          <c:tx>
            <c:strRef>
              <c:f>'21'!$C$3</c:f>
              <c:strCache>
                <c:ptCount val="1"/>
                <c:pt idx="0">
                  <c:v>Del total de mujeres de origen mexicano </c:v>
                </c:pt>
              </c:strCache>
            </c:strRef>
          </c:tx>
          <c:spPr>
            <a:solidFill>
              <a:srgbClr val="9CC7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ysClr val="windowText" lastClr="000000"/>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'21'!$A$4:$A$13</c:f>
              <c:numCache>
                <c:formatCode>General</c:formatCode>
                <c:ptCount val="10"/>
                <c:pt idx="0">
                  <c:v>2007</c:v>
                </c:pt>
                <c:pt idx="1">
                  <c:v>2009</c:v>
                </c:pt>
                <c:pt idx="2">
                  <c:v>2010</c:v>
                </c:pt>
                <c:pt idx="3">
                  <c:v>2011</c:v>
                </c:pt>
                <c:pt idx="4">
                  <c:v>2013</c:v>
                </c:pt>
                <c:pt idx="5">
                  <c:v>2015</c:v>
                </c:pt>
                <c:pt idx="6">
                  <c:v>2017</c:v>
                </c:pt>
                <c:pt idx="7">
                  <c:v>2019</c:v>
                </c:pt>
                <c:pt idx="8">
                  <c:v>2021</c:v>
                </c:pt>
                <c:pt idx="9">
                  <c:v>2022</c:v>
                </c:pt>
              </c:numCache>
            </c:numRef>
          </c:cat>
          <c:val>
            <c:numRef>
              <c:f>'21'!$C$4:$C$13</c:f>
              <c:numCache>
                <c:formatCode>General</c:formatCode>
                <c:ptCount val="10"/>
                <c:pt idx="2" formatCode="#,##0.0">
                  <c:v>57.7</c:v>
                </c:pt>
                <c:pt idx="3" formatCode="#,##0.0">
                  <c:v>57.7</c:v>
                </c:pt>
                <c:pt idx="4" formatCode="#,##0.0">
                  <c:v>57.7</c:v>
                </c:pt>
                <c:pt idx="5" formatCode="#,##0.0">
                  <c:v>58</c:v>
                </c:pt>
                <c:pt idx="6" formatCode="#,##0.0">
                  <c:v>58.7</c:v>
                </c:pt>
                <c:pt idx="7" formatCode="#,##0.0">
                  <c:v>59.9</c:v>
                </c:pt>
                <c:pt idx="8" formatCode="#,##0.0">
                  <c:v>59.5</c:v>
                </c:pt>
                <c:pt idx="9" formatCode="#,##0.0">
                  <c:v>60.4</c:v>
                </c:pt>
              </c:numCache>
            </c:numRef>
          </c:val>
          <c:extLst>
            <c:ext xmlns:c16="http://schemas.microsoft.com/office/drawing/2014/chart" uri="{C3380CC4-5D6E-409C-BE32-E72D297353CC}">
              <c16:uniqueId val="{00000000-7C54-420B-A38F-B8E8F6CB21E3}"/>
            </c:ext>
          </c:extLst>
        </c:ser>
        <c:dLbls>
          <c:showLegendKey val="0"/>
          <c:showVal val="0"/>
          <c:showCatName val="0"/>
          <c:showSerName val="0"/>
          <c:showPercent val="0"/>
          <c:showBubbleSize val="0"/>
        </c:dLbls>
        <c:gapWidth val="29"/>
        <c:overlap val="-27"/>
        <c:axId val="119570904"/>
        <c:axId val="119571232"/>
      </c:barChart>
      <c:catAx>
        <c:axId val="119570904"/>
        <c:scaling>
          <c:orientation val="minMax"/>
        </c:scaling>
        <c:delete val="0"/>
        <c:axPos val="t"/>
        <c:numFmt formatCode="General" sourceLinked="1"/>
        <c:majorTickMark val="out"/>
        <c:minorTickMark val="none"/>
        <c:tickLblPos val="none"/>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604020202030204" pitchFamily="34" charset="0"/>
                <a:ea typeface="+mn-ea"/>
                <a:cs typeface="+mn-cs"/>
              </a:defRPr>
            </a:pPr>
            <a:endParaRPr lang="es-MX"/>
          </a:p>
        </c:txPr>
        <c:crossAx val="119571232"/>
        <c:crosses val="autoZero"/>
        <c:auto val="1"/>
        <c:lblAlgn val="ctr"/>
        <c:lblOffset val="100"/>
        <c:noMultiLvlLbl val="0"/>
      </c:catAx>
      <c:valAx>
        <c:axId val="119571232"/>
        <c:scaling>
          <c:orientation val="maxMin"/>
          <c:max val="62"/>
          <c:min val="0"/>
        </c:scaling>
        <c:delete val="1"/>
        <c:axPos val="l"/>
        <c:numFmt formatCode="General" sourceLinked="1"/>
        <c:majorTickMark val="out"/>
        <c:minorTickMark val="none"/>
        <c:tickLblPos val="nextTo"/>
        <c:crossAx val="119570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670497924247614"/>
          <c:y val="3.4658516730102666E-2"/>
          <c:w val="0.52109644155378099"/>
          <c:h val="0.9237512631937741"/>
        </c:manualLayout>
      </c:layout>
      <c:barChart>
        <c:barDir val="bar"/>
        <c:grouping val="clustered"/>
        <c:varyColors val="0"/>
        <c:ser>
          <c:idx val="0"/>
          <c:order val="0"/>
          <c:spPr>
            <a:solidFill>
              <a:srgbClr val="4351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'22'!$A$5:$A$11</c:f>
              <c:strCache>
                <c:ptCount val="7"/>
                <c:pt idx="0">
                  <c:v>Mexicanas Inmigrantes</c:v>
                </c:pt>
                <c:pt idx="1">
                  <c:v>Total de mujeres hispanas</c:v>
                </c:pt>
                <c:pt idx="2">
                  <c:v>Total de origen Mexicano </c:v>
                </c:pt>
                <c:pt idx="3">
                  <c:v>Población Total de Mujeres </c:v>
                </c:pt>
                <c:pt idx="4">
                  <c:v>En Total de Inmigrantes </c:v>
                </c:pt>
                <c:pt idx="5">
                  <c:v>Inmigrantes de Latinoamérica </c:v>
                </c:pt>
                <c:pt idx="6">
                  <c:v>Mujeres en México </c:v>
                </c:pt>
              </c:strCache>
            </c:strRef>
          </c:cat>
          <c:val>
            <c:numRef>
              <c:f>'22'!$B$5:$B$11</c:f>
              <c:numCache>
                <c:formatCode>#,##0.0</c:formatCode>
                <c:ptCount val="7"/>
                <c:pt idx="0">
                  <c:v>53.1</c:v>
                </c:pt>
                <c:pt idx="1">
                  <c:v>60.9</c:v>
                </c:pt>
                <c:pt idx="2">
                  <c:v>60.4</c:v>
                </c:pt>
                <c:pt idx="3">
                  <c:v>58.6</c:v>
                </c:pt>
                <c:pt idx="4">
                  <c:v>57.3</c:v>
                </c:pt>
                <c:pt idx="5">
                  <c:v>57.3</c:v>
                </c:pt>
                <c:pt idx="6">
                  <c:v>45</c:v>
                </c:pt>
              </c:numCache>
            </c:numRef>
          </c:val>
          <c:extLst>
            <c:ext xmlns:c16="http://schemas.microsoft.com/office/drawing/2014/chart" uri="{C3380CC4-5D6E-409C-BE32-E72D297353CC}">
              <c16:uniqueId val="{00000000-88B4-4441-94C7-853A3410C3C8}"/>
            </c:ext>
          </c:extLst>
        </c:ser>
        <c:dLbls>
          <c:showLegendKey val="0"/>
          <c:showVal val="0"/>
          <c:showCatName val="0"/>
          <c:showSerName val="0"/>
          <c:showPercent val="0"/>
          <c:showBubbleSize val="0"/>
        </c:dLbls>
        <c:gapWidth val="29"/>
        <c:axId val="659308936"/>
        <c:axId val="659309592"/>
      </c:barChart>
      <c:catAx>
        <c:axId val="659308936"/>
        <c:scaling>
          <c:orientation val="maxMin"/>
        </c:scaling>
        <c:delete val="0"/>
        <c:axPos val="l"/>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604020202030204" pitchFamily="34" charset="0"/>
                <a:ea typeface="+mn-ea"/>
                <a:cs typeface="+mn-cs"/>
              </a:defRPr>
            </a:pPr>
            <a:endParaRPr lang="es-MX"/>
          </a:p>
        </c:txPr>
        <c:crossAx val="659309592"/>
        <c:crosses val="autoZero"/>
        <c:auto val="1"/>
        <c:lblAlgn val="ctr"/>
        <c:lblOffset val="100"/>
        <c:noMultiLvlLbl val="0"/>
      </c:catAx>
      <c:valAx>
        <c:axId val="659309592"/>
        <c:scaling>
          <c:orientation val="minMax"/>
        </c:scaling>
        <c:delete val="1"/>
        <c:axPos val="t"/>
        <c:numFmt formatCode="#,##0.0" sourceLinked="1"/>
        <c:majorTickMark val="out"/>
        <c:minorTickMark val="none"/>
        <c:tickLblPos val="nextTo"/>
        <c:crossAx val="659308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45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Hoja3!$B$46:$B$48</c:f>
              <c:strCache>
                <c:ptCount val="3"/>
                <c:pt idx="0">
                  <c:v>En total de inmigrantes</c:v>
                </c:pt>
                <c:pt idx="1">
                  <c:v>En inmigrantes hombres</c:v>
                </c:pt>
                <c:pt idx="2">
                  <c:v>En inmigrantes mujeres </c:v>
                </c:pt>
              </c:strCache>
            </c:strRef>
          </c:cat>
          <c:val>
            <c:numRef>
              <c:f>Hoja3!$C$46:$C$48</c:f>
              <c:numCache>
                <c:formatCode>0.0</c:formatCode>
                <c:ptCount val="3"/>
                <c:pt idx="0">
                  <c:v>23.1</c:v>
                </c:pt>
                <c:pt idx="1">
                  <c:v>24.8</c:v>
                </c:pt>
                <c:pt idx="2">
                  <c:v>21.5</c:v>
                </c:pt>
              </c:numCache>
            </c:numRef>
          </c:val>
          <c:extLst>
            <c:ext xmlns:c16="http://schemas.microsoft.com/office/drawing/2014/chart" uri="{C3380CC4-5D6E-409C-BE32-E72D297353CC}">
              <c16:uniqueId val="{00000000-2577-46F6-AC64-E85120256FCD}"/>
            </c:ext>
          </c:extLst>
        </c:ser>
        <c:dLbls>
          <c:showLegendKey val="0"/>
          <c:showVal val="0"/>
          <c:showCatName val="0"/>
          <c:showSerName val="0"/>
          <c:showPercent val="0"/>
          <c:showBubbleSize val="0"/>
        </c:dLbls>
        <c:gapWidth val="21"/>
        <c:overlap val="-27"/>
        <c:axId val="634071288"/>
        <c:axId val="634076864"/>
      </c:barChart>
      <c:catAx>
        <c:axId val="634071288"/>
        <c:scaling>
          <c:orientation val="minMax"/>
        </c:scaling>
        <c:delete val="0"/>
        <c:axPos val="b"/>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Helvetica" panose="020B0604020202030204" pitchFamily="34" charset="0"/>
                <a:ea typeface="+mn-ea"/>
                <a:cs typeface="+mn-cs"/>
              </a:defRPr>
            </a:pPr>
            <a:endParaRPr lang="es-MX"/>
          </a:p>
        </c:txPr>
        <c:crossAx val="634076864"/>
        <c:crosses val="autoZero"/>
        <c:auto val="1"/>
        <c:lblAlgn val="ctr"/>
        <c:lblOffset val="100"/>
        <c:noMultiLvlLbl val="0"/>
      </c:catAx>
      <c:valAx>
        <c:axId val="634076864"/>
        <c:scaling>
          <c:orientation val="minMax"/>
        </c:scaling>
        <c:delete val="1"/>
        <c:axPos val="l"/>
        <c:numFmt formatCode="0.0" sourceLinked="1"/>
        <c:majorTickMark val="none"/>
        <c:minorTickMark val="none"/>
        <c:tickLblPos val="nextTo"/>
        <c:crossAx val="634071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75826984656675"/>
          <c:y val="5.8705791534347511E-2"/>
          <c:w val="0.62173143145204235"/>
          <c:h val="0.91994664790770797"/>
        </c:manualLayout>
      </c:layout>
      <c:pieChart>
        <c:varyColors val="1"/>
        <c:ser>
          <c:idx val="0"/>
          <c:order val="0"/>
          <c:explosion val="2"/>
          <c:dPt>
            <c:idx val="0"/>
            <c:bubble3D val="0"/>
            <c:spPr>
              <a:solidFill>
                <a:srgbClr val="0B7FAB"/>
              </a:solidFill>
              <a:ln w="19050">
                <a:solidFill>
                  <a:schemeClr val="lt1"/>
                </a:solidFill>
              </a:ln>
              <a:effectLst/>
            </c:spPr>
            <c:extLst>
              <c:ext xmlns:c16="http://schemas.microsoft.com/office/drawing/2014/chart" uri="{C3380CC4-5D6E-409C-BE32-E72D297353CC}">
                <c16:uniqueId val="{00000001-E246-4B49-841E-5AC86212D312}"/>
              </c:ext>
            </c:extLst>
          </c:dPt>
          <c:dPt>
            <c:idx val="1"/>
            <c:bubble3D val="0"/>
            <c:spPr>
              <a:solidFill>
                <a:srgbClr val="A2D4DF"/>
              </a:solidFill>
              <a:ln w="19050">
                <a:solidFill>
                  <a:schemeClr val="lt1"/>
                </a:solidFill>
              </a:ln>
              <a:effectLst/>
            </c:spPr>
            <c:extLst>
              <c:ext xmlns:c16="http://schemas.microsoft.com/office/drawing/2014/chart" uri="{C3380CC4-5D6E-409C-BE32-E72D297353CC}">
                <c16:uniqueId val="{00000003-E246-4B49-841E-5AC86212D312}"/>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Helvetica" panose="020B0500000000000000" pitchFamily="34" charset="0"/>
                      <a:ea typeface="+mn-ea"/>
                      <a:cs typeface="+mn-cs"/>
                    </a:defRPr>
                  </a:pPr>
                  <a:endParaRPr lang="es-MX"/>
                </a:p>
              </c:txPr>
              <c:dLblPos val="ctr"/>
              <c:showLegendKey val="0"/>
              <c:showVal val="1"/>
              <c:showCatName val="0"/>
              <c:showSerName val="0"/>
              <c:showPercent val="0"/>
              <c:showBubbleSize val="0"/>
              <c:extLst>
                <c:ext xmlns:c16="http://schemas.microsoft.com/office/drawing/2014/chart" uri="{C3380CC4-5D6E-409C-BE32-E72D297353CC}">
                  <c16:uniqueId val="{00000001-E246-4B49-841E-5AC86212D31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Helvetica" panose="020B0500000000000000" pitchFamily="34" charset="0"/>
                    <a:ea typeface="+mn-ea"/>
                    <a:cs typeface="+mn-cs"/>
                  </a:defRPr>
                </a:pPr>
                <a:endParaRPr lang="es-MX"/>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'32.'!$A$5:$A$6</c:f>
              <c:strCache>
                <c:ptCount val="2"/>
                <c:pt idx="0">
                  <c:v>Hombre </c:v>
                </c:pt>
                <c:pt idx="1">
                  <c:v>Mujer</c:v>
                </c:pt>
              </c:strCache>
            </c:strRef>
          </c:cat>
          <c:val>
            <c:numRef>
              <c:f>'32.'!$B$5:$B$6</c:f>
              <c:numCache>
                <c:formatCode>General</c:formatCode>
                <c:ptCount val="2"/>
                <c:pt idx="0">
                  <c:v>37.299999999999997</c:v>
                </c:pt>
                <c:pt idx="1">
                  <c:v>62.7</c:v>
                </c:pt>
              </c:numCache>
            </c:numRef>
          </c:val>
          <c:extLst>
            <c:ext xmlns:c16="http://schemas.microsoft.com/office/drawing/2014/chart" uri="{C3380CC4-5D6E-409C-BE32-E72D297353CC}">
              <c16:uniqueId val="{00000004-E246-4B49-841E-5AC86212D3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75826984656675"/>
          <c:y val="5.8705791534347511E-2"/>
          <c:w val="0.62173143145204235"/>
          <c:h val="0.91994664790770797"/>
        </c:manualLayout>
      </c:layout>
      <c:pieChart>
        <c:varyColors val="1"/>
        <c:ser>
          <c:idx val="0"/>
          <c:order val="0"/>
          <c:explosion val="2"/>
          <c:dPt>
            <c:idx val="0"/>
            <c:bubble3D val="0"/>
            <c:spPr>
              <a:solidFill>
                <a:srgbClr val="00457D"/>
              </a:solidFill>
              <a:ln w="19050">
                <a:solidFill>
                  <a:schemeClr val="lt1"/>
                </a:solidFill>
              </a:ln>
              <a:effectLst/>
            </c:spPr>
            <c:extLst>
              <c:ext xmlns:c16="http://schemas.microsoft.com/office/drawing/2014/chart" uri="{C3380CC4-5D6E-409C-BE32-E72D297353CC}">
                <c16:uniqueId val="{00000001-DC04-449F-833B-DC9719C87E0C}"/>
              </c:ext>
            </c:extLst>
          </c:dPt>
          <c:dPt>
            <c:idx val="1"/>
            <c:bubble3D val="0"/>
            <c:spPr>
              <a:solidFill>
                <a:srgbClr val="A4B1C4"/>
              </a:solidFill>
              <a:ln w="19050">
                <a:solidFill>
                  <a:schemeClr val="lt1"/>
                </a:solidFill>
              </a:ln>
              <a:effectLst/>
            </c:spPr>
            <c:extLst>
              <c:ext xmlns:c16="http://schemas.microsoft.com/office/drawing/2014/chart" uri="{C3380CC4-5D6E-409C-BE32-E72D297353CC}">
                <c16:uniqueId val="{00000003-DC04-449F-833B-DC9719C87E0C}"/>
              </c:ext>
            </c:extLst>
          </c:dPt>
          <c:dLbls>
            <c:dLbl>
              <c:idx val="0"/>
              <c:layout>
                <c:manualLayout>
                  <c:x val="-0.19518679845870338"/>
                  <c:y val="0.11911052389737463"/>
                </c:manualLayout>
              </c:layout>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elvetica" panose="020B0500000000000000" pitchFamily="34" charset="0"/>
                      <a:ea typeface="+mn-ea"/>
                      <a:cs typeface="+mn-cs"/>
                    </a:defRPr>
                  </a:pPr>
                  <a:endParaRPr lang="es-MX"/>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04-449F-833B-DC9719C87E0C}"/>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ysClr val="windowText" lastClr="000000"/>
                    </a:solidFill>
                    <a:latin typeface="Helvetica" panose="020B0500000000000000" pitchFamily="34" charset="0"/>
                    <a:ea typeface="+mn-ea"/>
                    <a:cs typeface="+mn-cs"/>
                  </a:defRPr>
                </a:pPr>
                <a:endParaRPr lang="es-MX"/>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'32.'!$A$5:$A$6</c:f>
              <c:strCache>
                <c:ptCount val="2"/>
                <c:pt idx="0">
                  <c:v>Hombre </c:v>
                </c:pt>
                <c:pt idx="1">
                  <c:v>Mujer</c:v>
                </c:pt>
              </c:strCache>
            </c:strRef>
          </c:cat>
          <c:val>
            <c:numRef>
              <c:f>'32.'!$C$5:$C$6</c:f>
              <c:numCache>
                <c:formatCode>General</c:formatCode>
                <c:ptCount val="2"/>
                <c:pt idx="0">
                  <c:v>32.9</c:v>
                </c:pt>
                <c:pt idx="1">
                  <c:v>67.099999999999994</c:v>
                </c:pt>
              </c:numCache>
            </c:numRef>
          </c:val>
          <c:extLst>
            <c:ext xmlns:c16="http://schemas.microsoft.com/office/drawing/2014/chart" uri="{C3380CC4-5D6E-409C-BE32-E72D297353CC}">
              <c16:uniqueId val="{00000004-DC04-449F-833B-DC9719C87E0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0688844852076E-2"/>
          <c:y val="0.12345295185766636"/>
          <c:w val="0.9465308623984362"/>
          <c:h val="0.38911570739119683"/>
        </c:manualLayout>
      </c:layout>
      <c:barChart>
        <c:barDir val="col"/>
        <c:grouping val="clustered"/>
        <c:varyColors val="0"/>
        <c:ser>
          <c:idx val="0"/>
          <c:order val="0"/>
          <c:spPr>
            <a:solidFill>
              <a:srgbClr val="00457D"/>
            </a:solidFill>
            <a:ln>
              <a:noFill/>
            </a:ln>
            <a:effectLst/>
          </c:spPr>
          <c:invertIfNegative val="0"/>
          <c:dPt>
            <c:idx val="7"/>
            <c:invertIfNegative val="0"/>
            <c:bubble3D val="0"/>
            <c:spPr>
              <a:solidFill>
                <a:srgbClr val="007790"/>
              </a:solidFill>
              <a:ln>
                <a:noFill/>
              </a:ln>
              <a:effectLst/>
            </c:spPr>
            <c:extLst>
              <c:ext xmlns:c16="http://schemas.microsoft.com/office/drawing/2014/chart" uri="{C3380CC4-5D6E-409C-BE32-E72D297353CC}">
                <c16:uniqueId val="{00000001-5CDD-4E52-B976-223FCB84DEB6}"/>
              </c:ext>
            </c:extLst>
          </c:dPt>
          <c:dPt>
            <c:idx val="8"/>
            <c:invertIfNegative val="0"/>
            <c:bubble3D val="0"/>
            <c:spPr>
              <a:solidFill>
                <a:srgbClr val="007790"/>
              </a:solidFill>
              <a:ln>
                <a:noFill/>
              </a:ln>
              <a:effectLst/>
            </c:spPr>
            <c:extLst>
              <c:ext xmlns:c16="http://schemas.microsoft.com/office/drawing/2014/chart" uri="{C3380CC4-5D6E-409C-BE32-E72D297353CC}">
                <c16:uniqueId val="{00000003-5CDD-4E52-B976-223FCB84DEB6}"/>
              </c:ext>
            </c:extLst>
          </c:dPt>
          <c:dPt>
            <c:idx val="9"/>
            <c:invertIfNegative val="0"/>
            <c:bubble3D val="0"/>
            <c:spPr>
              <a:solidFill>
                <a:srgbClr val="007790"/>
              </a:solidFill>
              <a:ln>
                <a:noFill/>
              </a:ln>
              <a:effectLst/>
            </c:spPr>
            <c:extLst>
              <c:ext xmlns:c16="http://schemas.microsoft.com/office/drawing/2014/chart" uri="{C3380CC4-5D6E-409C-BE32-E72D297353CC}">
                <c16:uniqueId val="{00000005-5CDD-4E52-B976-223FCB84DEB6}"/>
              </c:ext>
            </c:extLst>
          </c:dPt>
          <c:dPt>
            <c:idx val="10"/>
            <c:invertIfNegative val="0"/>
            <c:bubble3D val="0"/>
            <c:spPr>
              <a:solidFill>
                <a:srgbClr val="007790"/>
              </a:solidFill>
              <a:ln>
                <a:noFill/>
              </a:ln>
              <a:effectLst/>
            </c:spPr>
            <c:extLst>
              <c:ext xmlns:c16="http://schemas.microsoft.com/office/drawing/2014/chart" uri="{C3380CC4-5D6E-409C-BE32-E72D297353CC}">
                <c16:uniqueId val="{00000007-5CDD-4E52-B976-223FCB84DEB6}"/>
              </c:ext>
            </c:extLst>
          </c:dPt>
          <c:dPt>
            <c:idx val="11"/>
            <c:invertIfNegative val="0"/>
            <c:bubble3D val="0"/>
            <c:spPr>
              <a:solidFill>
                <a:srgbClr val="007790"/>
              </a:solidFill>
              <a:ln>
                <a:noFill/>
              </a:ln>
              <a:effectLst/>
            </c:spPr>
            <c:extLst>
              <c:ext xmlns:c16="http://schemas.microsoft.com/office/drawing/2014/chart" uri="{C3380CC4-5D6E-409C-BE32-E72D297353CC}">
                <c16:uniqueId val="{00000009-5CDD-4E52-B976-223FCB84DEB6}"/>
              </c:ext>
            </c:extLst>
          </c:dPt>
          <c:dPt>
            <c:idx val="12"/>
            <c:invertIfNegative val="0"/>
            <c:bubble3D val="0"/>
            <c:spPr>
              <a:solidFill>
                <a:srgbClr val="007790"/>
              </a:solidFill>
              <a:ln>
                <a:noFill/>
              </a:ln>
              <a:effectLst/>
            </c:spPr>
            <c:extLst>
              <c:ext xmlns:c16="http://schemas.microsoft.com/office/drawing/2014/chart" uri="{C3380CC4-5D6E-409C-BE32-E72D297353CC}">
                <c16:uniqueId val="{0000000B-5CDD-4E52-B976-223FCB84DEB6}"/>
              </c:ext>
            </c:extLst>
          </c:dPt>
          <c:dPt>
            <c:idx val="13"/>
            <c:invertIfNegative val="0"/>
            <c:bubble3D val="0"/>
            <c:spPr>
              <a:solidFill>
                <a:srgbClr val="007790"/>
              </a:solidFill>
              <a:ln>
                <a:noFill/>
              </a:ln>
              <a:effectLst/>
            </c:spPr>
            <c:extLst>
              <c:ext xmlns:c16="http://schemas.microsoft.com/office/drawing/2014/chart" uri="{C3380CC4-5D6E-409C-BE32-E72D297353CC}">
                <c16:uniqueId val="{0000000D-5CDD-4E52-B976-223FCB84DEB6}"/>
              </c:ext>
            </c:extLst>
          </c:dPt>
          <c:dPt>
            <c:idx val="14"/>
            <c:invertIfNegative val="0"/>
            <c:bubble3D val="0"/>
            <c:spPr>
              <a:solidFill>
                <a:srgbClr val="007790"/>
              </a:solidFill>
              <a:ln>
                <a:noFill/>
              </a:ln>
              <a:effectLst/>
            </c:spPr>
            <c:extLst>
              <c:ext xmlns:c16="http://schemas.microsoft.com/office/drawing/2014/chart" uri="{C3380CC4-5D6E-409C-BE32-E72D297353CC}">
                <c16:uniqueId val="{0000000F-5CDD-4E52-B976-223FCB84DEB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'12-'!$B$3:$B$17</c:f>
              <c:strCache>
                <c:ptCount val="15"/>
                <c:pt idx="0">
                  <c:v>Nuevo Mexico </c:v>
                </c:pt>
                <c:pt idx="1">
                  <c:v>Arizona</c:v>
                </c:pt>
                <c:pt idx="2">
                  <c:v>Texas</c:v>
                </c:pt>
                <c:pt idx="3">
                  <c:v>California </c:v>
                </c:pt>
                <c:pt idx="4">
                  <c:v>Kansas </c:v>
                </c:pt>
                <c:pt idx="5">
                  <c:v>Nevada</c:v>
                </c:pt>
                <c:pt idx="7">
                  <c:v>Louisiana </c:v>
                </c:pt>
                <c:pt idx="8">
                  <c:v>Maryland</c:v>
                </c:pt>
                <c:pt idx="9">
                  <c:v>Kentucky</c:v>
                </c:pt>
                <c:pt idx="10">
                  <c:v>Carolina del Sur </c:v>
                </c:pt>
                <c:pt idx="11">
                  <c:v>Oregon</c:v>
                </c:pt>
                <c:pt idx="12">
                  <c:v>Ohio</c:v>
                </c:pt>
                <c:pt idx="13">
                  <c:v>Pennsylvania</c:v>
                </c:pt>
                <c:pt idx="14">
                  <c:v>Florida </c:v>
                </c:pt>
              </c:strCache>
            </c:strRef>
          </c:cat>
          <c:val>
            <c:numRef>
              <c:f>'12-'!$C$3:$C$17</c:f>
              <c:numCache>
                <c:formatCode>0.0</c:formatCode>
                <c:ptCount val="15"/>
                <c:pt idx="0">
                  <c:v>52.2</c:v>
                </c:pt>
                <c:pt idx="1">
                  <c:v>50.5</c:v>
                </c:pt>
                <c:pt idx="2">
                  <c:v>49.6</c:v>
                </c:pt>
                <c:pt idx="3">
                  <c:v>48.7</c:v>
                </c:pt>
                <c:pt idx="4">
                  <c:v>48.3</c:v>
                </c:pt>
                <c:pt idx="5">
                  <c:v>48.2</c:v>
                </c:pt>
                <c:pt idx="7" formatCode="General">
                  <c:v>37.700000000000003</c:v>
                </c:pt>
                <c:pt idx="8" formatCode="General">
                  <c:v>39.200000000000003</c:v>
                </c:pt>
                <c:pt idx="9" formatCode="General">
                  <c:v>40.1</c:v>
                </c:pt>
                <c:pt idx="10" formatCode="General">
                  <c:v>41.2</c:v>
                </c:pt>
                <c:pt idx="11" formatCode="General">
                  <c:v>41.2</c:v>
                </c:pt>
                <c:pt idx="12" formatCode="General">
                  <c:v>41.5</c:v>
                </c:pt>
                <c:pt idx="13" formatCode="General">
                  <c:v>41.8</c:v>
                </c:pt>
                <c:pt idx="14" formatCode="General">
                  <c:v>41.9</c:v>
                </c:pt>
              </c:numCache>
            </c:numRef>
          </c:val>
          <c:extLst>
            <c:ext xmlns:c16="http://schemas.microsoft.com/office/drawing/2014/chart" uri="{C3380CC4-5D6E-409C-BE32-E72D297353CC}">
              <c16:uniqueId val="{00000010-5CDD-4E52-B976-223FCB84DEB6}"/>
            </c:ext>
          </c:extLst>
        </c:ser>
        <c:dLbls>
          <c:showLegendKey val="0"/>
          <c:showVal val="0"/>
          <c:showCatName val="0"/>
          <c:showSerName val="0"/>
          <c:showPercent val="0"/>
          <c:showBubbleSize val="0"/>
        </c:dLbls>
        <c:gapWidth val="22"/>
        <c:overlap val="-27"/>
        <c:axId val="278328264"/>
        <c:axId val="278332856"/>
      </c:barChart>
      <c:catAx>
        <c:axId val="278328264"/>
        <c:scaling>
          <c:orientation val="minMax"/>
        </c:scaling>
        <c:delete val="0"/>
        <c:axPos val="b"/>
        <c:numFmt formatCode="General" sourceLinked="1"/>
        <c:majorTickMark val="out"/>
        <c:minorTickMark val="none"/>
        <c:tickLblPos val="nextTo"/>
        <c:spPr>
          <a:noFill/>
          <a:ln w="9525" cap="flat" cmpd="sng" algn="ctr">
            <a:solidFill>
              <a:schemeClr val="bg2">
                <a:lumMod val="25000"/>
              </a:schemeClr>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Helvetica" panose="020B0604020202030204" pitchFamily="34" charset="0"/>
                <a:ea typeface="+mn-ea"/>
                <a:cs typeface="+mn-cs"/>
              </a:defRPr>
            </a:pPr>
            <a:endParaRPr lang="es-MX"/>
          </a:p>
        </c:txPr>
        <c:crossAx val="278332856"/>
        <c:crosses val="autoZero"/>
        <c:auto val="1"/>
        <c:lblAlgn val="ctr"/>
        <c:lblOffset val="100"/>
        <c:noMultiLvlLbl val="0"/>
      </c:catAx>
      <c:valAx>
        <c:axId val="278332856"/>
        <c:scaling>
          <c:orientation val="minMax"/>
        </c:scaling>
        <c:delete val="1"/>
        <c:axPos val="l"/>
        <c:numFmt formatCode="0.0" sourceLinked="1"/>
        <c:majorTickMark val="none"/>
        <c:minorTickMark val="none"/>
        <c:tickLblPos val="nextTo"/>
        <c:crossAx val="278328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25400" cap="rnd">
              <a:noFill/>
              <a:round/>
            </a:ln>
            <a:effectLst/>
          </c:spPr>
          <c:marker>
            <c:symbol val="circle"/>
            <c:size val="5"/>
            <c:spPr>
              <a:solidFill>
                <a:srgbClr val="00457D"/>
              </a:solidFill>
              <a:ln w="9525">
                <a:noFill/>
              </a:ln>
              <a:effectLst/>
            </c:spPr>
          </c:marker>
          <c:dPt>
            <c:idx val="0"/>
            <c:marker>
              <c:symbol val="triangle"/>
              <c:size val="10"/>
              <c:spPr>
                <a:solidFill>
                  <a:srgbClr val="97BBBF"/>
                </a:solidFill>
                <a:ln w="9525">
                  <a:solidFill>
                    <a:srgbClr val="97BBBF"/>
                  </a:solidFill>
                </a:ln>
                <a:effectLst/>
              </c:spPr>
            </c:marker>
            <c:bubble3D val="0"/>
            <c:extLst>
              <c:ext xmlns:c16="http://schemas.microsoft.com/office/drawing/2014/chart" uri="{C3380CC4-5D6E-409C-BE32-E72D297353CC}">
                <c16:uniqueId val="{00000000-C364-4285-81ED-2D62D2A33587}"/>
              </c:ext>
            </c:extLst>
          </c:dPt>
          <c:dLbls>
            <c:dLbl>
              <c:idx val="0"/>
              <c:layout>
                <c:manualLayout>
                  <c:x val="8.2986989568705014E-3"/>
                  <c:y val="5.5427321049580563E-2"/>
                </c:manualLayout>
              </c:layout>
              <c:tx>
                <c:rich>
                  <a:bodyPr/>
                  <a:lstStyle/>
                  <a:p>
                    <a:r>
                      <a:rPr lang="en-US"/>
                      <a:t>Total</a:t>
                    </a:r>
                  </a:p>
                  <a:p>
                    <a:r>
                      <a:rPr lang="en-US"/>
                      <a:t>47.6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364-4285-81ED-2D62D2A335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500000000000000" pitchFamily="34" charset="0"/>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'Hoja1 (2)'!$D$3:$D$38</c:f>
              <c:numCache>
                <c:formatCode>0.00</c:formatCode>
                <c:ptCount val="36"/>
                <c:pt idx="0">
                  <c:v>47.626521023267124</c:v>
                </c:pt>
                <c:pt idx="1">
                  <c:v>46.362897031581802</c:v>
                </c:pt>
                <c:pt idx="2">
                  <c:v>50.503353701013076</c:v>
                </c:pt>
                <c:pt idx="3">
                  <c:v>45.765653863303399</c:v>
                </c:pt>
                <c:pt idx="4">
                  <c:v>48.728446352326742</c:v>
                </c:pt>
                <c:pt idx="5">
                  <c:v>46.532036922144286</c:v>
                </c:pt>
                <c:pt idx="6">
                  <c:v>41.932623759410511</c:v>
                </c:pt>
                <c:pt idx="7">
                  <c:v>43.639129620408148</c:v>
                </c:pt>
                <c:pt idx="8">
                  <c:v>46.183850075288916</c:v>
                </c:pt>
                <c:pt idx="9">
                  <c:v>47.11821102710843</c:v>
                </c:pt>
                <c:pt idx="10">
                  <c:v>46.589409672422697</c:v>
                </c:pt>
                <c:pt idx="11">
                  <c:v>43.303772023176066</c:v>
                </c:pt>
                <c:pt idx="12">
                  <c:v>48.248729995034566</c:v>
                </c:pt>
                <c:pt idx="13">
                  <c:v>40.08114012275044</c:v>
                </c:pt>
                <c:pt idx="14">
                  <c:v>37.675326259299915</c:v>
                </c:pt>
                <c:pt idx="15">
                  <c:v>39.211436097239755</c:v>
                </c:pt>
                <c:pt idx="16">
                  <c:v>47.230340332116739</c:v>
                </c:pt>
                <c:pt idx="17">
                  <c:v>45.522256288424806</c:v>
                </c:pt>
                <c:pt idx="18">
                  <c:v>41.256505110038248</c:v>
                </c:pt>
                <c:pt idx="19">
                  <c:v>47.974455088157711</c:v>
                </c:pt>
                <c:pt idx="20">
                  <c:v>48.165742215387993</c:v>
                </c:pt>
                <c:pt idx="21">
                  <c:v>45.404830066798795</c:v>
                </c:pt>
                <c:pt idx="22">
                  <c:v>52.146492586855494</c:v>
                </c:pt>
                <c:pt idx="23">
                  <c:v>42.018562967154317</c:v>
                </c:pt>
                <c:pt idx="24">
                  <c:v>43.825110418735235</c:v>
                </c:pt>
                <c:pt idx="25">
                  <c:v>41.485437091086972</c:v>
                </c:pt>
                <c:pt idx="26">
                  <c:v>44.054102692821353</c:v>
                </c:pt>
                <c:pt idx="27">
                  <c:v>41.210682492581604</c:v>
                </c:pt>
                <c:pt idx="28">
                  <c:v>41.797340832636202</c:v>
                </c:pt>
                <c:pt idx="29">
                  <c:v>41.195034714916893</c:v>
                </c:pt>
                <c:pt idx="30">
                  <c:v>43.126405874292217</c:v>
                </c:pt>
                <c:pt idx="31">
                  <c:v>49.545270769920457</c:v>
                </c:pt>
                <c:pt idx="32">
                  <c:v>46.552083728337948</c:v>
                </c:pt>
                <c:pt idx="33">
                  <c:v>42.72816052772199</c:v>
                </c:pt>
                <c:pt idx="34">
                  <c:v>44.600970773191356</c:v>
                </c:pt>
                <c:pt idx="35">
                  <c:v>43.436507086501727</c:v>
                </c:pt>
              </c:numCache>
            </c:numRef>
          </c:xVal>
          <c:yVal>
            <c:numRef>
              <c:f>'Hoja1 (2)'!$E$3:$E$38</c:f>
              <c:numCache>
                <c:formatCode>General</c:formatCode>
                <c:ptCount val="36"/>
                <c:pt idx="0">
                  <c:v>32.880000000000003</c:v>
                </c:pt>
                <c:pt idx="1">
                  <c:v>23.59</c:v>
                </c:pt>
                <c:pt idx="2">
                  <c:v>41.67</c:v>
                </c:pt>
                <c:pt idx="3">
                  <c:v>28.93</c:v>
                </c:pt>
                <c:pt idx="4">
                  <c:v>39.47</c:v>
                </c:pt>
                <c:pt idx="5">
                  <c:v>32.880000000000003</c:v>
                </c:pt>
                <c:pt idx="6">
                  <c:v>25.11</c:v>
                </c:pt>
                <c:pt idx="7">
                  <c:v>25.53</c:v>
                </c:pt>
                <c:pt idx="8">
                  <c:v>27.05</c:v>
                </c:pt>
                <c:pt idx="9">
                  <c:v>37.67</c:v>
                </c:pt>
                <c:pt idx="10">
                  <c:v>28.86</c:v>
                </c:pt>
                <c:pt idx="11">
                  <c:v>28.21</c:v>
                </c:pt>
                <c:pt idx="12">
                  <c:v>33.549999999999997</c:v>
                </c:pt>
                <c:pt idx="13">
                  <c:v>24.19</c:v>
                </c:pt>
                <c:pt idx="14">
                  <c:v>21.39</c:v>
                </c:pt>
                <c:pt idx="15">
                  <c:v>31.02</c:v>
                </c:pt>
                <c:pt idx="16">
                  <c:v>24.29</c:v>
                </c:pt>
                <c:pt idx="17">
                  <c:v>30.6</c:v>
                </c:pt>
                <c:pt idx="18">
                  <c:v>21.01</c:v>
                </c:pt>
                <c:pt idx="19">
                  <c:v>25.18</c:v>
                </c:pt>
                <c:pt idx="20">
                  <c:v>40.33</c:v>
                </c:pt>
                <c:pt idx="21">
                  <c:v>31.07</c:v>
                </c:pt>
                <c:pt idx="22">
                  <c:v>40.49</c:v>
                </c:pt>
                <c:pt idx="23">
                  <c:v>29.67</c:v>
                </c:pt>
                <c:pt idx="24">
                  <c:v>26.24</c:v>
                </c:pt>
                <c:pt idx="25">
                  <c:v>21.05</c:v>
                </c:pt>
                <c:pt idx="26">
                  <c:v>30.5</c:v>
                </c:pt>
                <c:pt idx="27">
                  <c:v>33.119999999999997</c:v>
                </c:pt>
                <c:pt idx="28">
                  <c:v>24.74</c:v>
                </c:pt>
                <c:pt idx="29">
                  <c:v>24.54</c:v>
                </c:pt>
                <c:pt idx="30">
                  <c:v>23.14</c:v>
                </c:pt>
                <c:pt idx="31">
                  <c:v>36.28</c:v>
                </c:pt>
                <c:pt idx="32">
                  <c:v>34.5</c:v>
                </c:pt>
                <c:pt idx="33">
                  <c:v>27.4</c:v>
                </c:pt>
                <c:pt idx="34">
                  <c:v>28.02</c:v>
                </c:pt>
                <c:pt idx="35">
                  <c:v>30.37</c:v>
                </c:pt>
              </c:numCache>
            </c:numRef>
          </c:yVal>
          <c:smooth val="0"/>
          <c:extLst>
            <c:ext xmlns:c16="http://schemas.microsoft.com/office/drawing/2014/chart" uri="{C3380CC4-5D6E-409C-BE32-E72D297353CC}">
              <c16:uniqueId val="{00000001-C364-4285-81ED-2D62D2A33587}"/>
            </c:ext>
          </c:extLst>
        </c:ser>
        <c:dLbls>
          <c:showLegendKey val="0"/>
          <c:showVal val="0"/>
          <c:showCatName val="0"/>
          <c:showSerName val="0"/>
          <c:showPercent val="0"/>
          <c:showBubbleSize val="0"/>
        </c:dLbls>
        <c:axId val="1325346159"/>
        <c:axId val="1325348079"/>
      </c:scatterChart>
      <c:valAx>
        <c:axId val="1325346159"/>
        <c:scaling>
          <c:orientation val="minMax"/>
          <c:max val="55"/>
          <c:min val="3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r>
                  <a:rPr lang="es-MX"/>
                  <a:t>Participación de las mujeres en la población migrante mexicana</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500000000000000" pitchFamily="34" charset="0"/>
                <a:ea typeface="+mn-ea"/>
                <a:cs typeface="+mn-cs"/>
              </a:defRPr>
            </a:pPr>
            <a:endParaRPr lang="es-MX"/>
          </a:p>
        </c:txPr>
        <c:crossAx val="1325348079"/>
        <c:crosses val="autoZero"/>
        <c:crossBetween val="midCat"/>
      </c:valAx>
      <c:valAx>
        <c:axId val="1325348079"/>
        <c:scaling>
          <c:orientation val="minMax"/>
          <c:max val="55"/>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r>
                  <a:rPr lang="es-MX"/>
                  <a:t>Porcentaje</a:t>
                </a:r>
                <a:r>
                  <a:rPr lang="es-MX" baseline="0"/>
                  <a:t> de envíos de remesas efectuados por mujeres</a:t>
                </a:r>
                <a:endParaRPr lang="es-MX"/>
              </a:p>
            </c:rich>
          </c:tx>
          <c:layout>
            <c:manualLayout>
              <c:xMode val="edge"/>
              <c:yMode val="edge"/>
              <c:x val="1.6666666666666666E-2"/>
              <c:y val="8.2197615766076926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500000000000000" pitchFamily="34" charset="0"/>
                <a:ea typeface="+mn-ea"/>
                <a:cs typeface="+mn-cs"/>
              </a:defRPr>
            </a:pPr>
            <a:endParaRPr lang="es-MX"/>
          </a:p>
        </c:txPr>
        <c:crossAx val="132534615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639494761664118"/>
          <c:y val="9.93821222492396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Helvetica" panose="020B0500000000000000" pitchFamily="34" charset="0"/>
              <a:ea typeface="+mn-ea"/>
              <a:cs typeface="+mn-cs"/>
            </a:defRPr>
          </a:pPr>
          <a:endParaRPr lang="es-MX"/>
        </a:p>
      </c:txPr>
    </c:title>
    <c:autoTitleDeleted val="0"/>
    <c:plotArea>
      <c:layout>
        <c:manualLayout>
          <c:layoutTarget val="inner"/>
          <c:xMode val="edge"/>
          <c:yMode val="edge"/>
          <c:x val="0"/>
          <c:y val="0.17678959246752543"/>
          <c:w val="0.46545227390160948"/>
          <c:h val="0.79078686242204721"/>
        </c:manualLayout>
      </c:layout>
      <c:barChart>
        <c:barDir val="bar"/>
        <c:grouping val="clustered"/>
        <c:varyColors val="0"/>
        <c:ser>
          <c:idx val="0"/>
          <c:order val="0"/>
          <c:tx>
            <c:strRef>
              <c:f>'36'!$B$8</c:f>
              <c:strCache>
                <c:ptCount val="1"/>
                <c:pt idx="0">
                  <c:v>Total</c:v>
                </c:pt>
              </c:strCache>
            </c:strRef>
          </c:tx>
          <c:spPr>
            <a:solidFill>
              <a:srgbClr val="0B7FAB"/>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elvetica" panose="020B0500000000000000"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'36'!$A$9:$A$16</c:f>
              <c:strCache>
                <c:ptCount val="8"/>
                <c:pt idx="0">
                  <c:v>2021, I</c:v>
                </c:pt>
                <c:pt idx="1">
                  <c:v>     II</c:v>
                </c:pt>
                <c:pt idx="2">
                  <c:v>    III</c:v>
                </c:pt>
                <c:pt idx="3">
                  <c:v>    IV</c:v>
                </c:pt>
                <c:pt idx="4">
                  <c:v>2022, I</c:v>
                </c:pt>
                <c:pt idx="5">
                  <c:v>     II</c:v>
                </c:pt>
                <c:pt idx="6">
                  <c:v>    III</c:v>
                </c:pt>
                <c:pt idx="7">
                  <c:v>    IV</c:v>
                </c:pt>
              </c:strCache>
            </c:strRef>
          </c:cat>
          <c:val>
            <c:numRef>
              <c:f>'36'!$B$9:$B$16</c:f>
              <c:numCache>
                <c:formatCode>0.0</c:formatCode>
                <c:ptCount val="8"/>
                <c:pt idx="0">
                  <c:v>56.8</c:v>
                </c:pt>
                <c:pt idx="1">
                  <c:v>57.8</c:v>
                </c:pt>
                <c:pt idx="2">
                  <c:v>60.5</c:v>
                </c:pt>
                <c:pt idx="3">
                  <c:v>62.8</c:v>
                </c:pt>
                <c:pt idx="4">
                  <c:v>67</c:v>
                </c:pt>
                <c:pt idx="5">
                  <c:v>68.5</c:v>
                </c:pt>
                <c:pt idx="6">
                  <c:v>70.900000000000006</c:v>
                </c:pt>
                <c:pt idx="7">
                  <c:v>72.8</c:v>
                </c:pt>
              </c:numCache>
            </c:numRef>
          </c:val>
          <c:extLst>
            <c:ext xmlns:c16="http://schemas.microsoft.com/office/drawing/2014/chart" uri="{C3380CC4-5D6E-409C-BE32-E72D297353CC}">
              <c16:uniqueId val="{00000000-C403-4E9A-A283-957F23C0C103}"/>
            </c:ext>
          </c:extLst>
        </c:ser>
        <c:dLbls>
          <c:showLegendKey val="0"/>
          <c:showVal val="0"/>
          <c:showCatName val="0"/>
          <c:showSerName val="0"/>
          <c:showPercent val="0"/>
          <c:showBubbleSize val="0"/>
        </c:dLbls>
        <c:gapWidth val="22"/>
        <c:axId val="1957252144"/>
        <c:axId val="1962463584"/>
      </c:barChart>
      <c:catAx>
        <c:axId val="1957252144"/>
        <c:scaling>
          <c:orientation val="maxMin"/>
        </c:scaling>
        <c:delete val="0"/>
        <c:axPos val="r"/>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962463584"/>
        <c:crosses val="autoZero"/>
        <c:auto val="1"/>
        <c:lblAlgn val="ctr"/>
        <c:lblOffset val="100"/>
        <c:noMultiLvlLbl val="0"/>
      </c:catAx>
      <c:valAx>
        <c:axId val="1962463584"/>
        <c:scaling>
          <c:orientation val="maxMin"/>
          <c:max val="85"/>
          <c:min val="0"/>
        </c:scaling>
        <c:delete val="1"/>
        <c:axPos val="t"/>
        <c:numFmt formatCode="0.0" sourceLinked="1"/>
        <c:majorTickMark val="out"/>
        <c:minorTickMark val="none"/>
        <c:tickLblPos val="nextTo"/>
        <c:crossAx val="1957252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463621486141347"/>
          <c:y val="5.0410385259631492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Helvetica" panose="020B0500000000000000" pitchFamily="34" charset="0"/>
              <a:ea typeface="+mn-ea"/>
              <a:cs typeface="+mn-cs"/>
            </a:defRPr>
          </a:pPr>
          <a:endParaRPr lang="es-MX"/>
        </a:p>
      </c:txPr>
    </c:title>
    <c:autoTitleDeleted val="0"/>
    <c:plotArea>
      <c:layout>
        <c:manualLayout>
          <c:layoutTarget val="inner"/>
          <c:xMode val="edge"/>
          <c:yMode val="edge"/>
          <c:x val="0.31712097502007836"/>
          <c:y val="0.13540305957532314"/>
          <c:w val="0.63577402982355924"/>
          <c:h val="0.82963220448788588"/>
        </c:manualLayout>
      </c:layout>
      <c:barChart>
        <c:barDir val="bar"/>
        <c:grouping val="clustered"/>
        <c:varyColors val="0"/>
        <c:ser>
          <c:idx val="0"/>
          <c:order val="0"/>
          <c:tx>
            <c:strRef>
              <c:f>'36'!$D$8</c:f>
              <c:strCache>
                <c:ptCount val="1"/>
                <c:pt idx="0">
                  <c:v>Mujer</c:v>
                </c:pt>
              </c:strCache>
            </c:strRef>
          </c:tx>
          <c:spPr>
            <a:solidFill>
              <a:srgbClr val="7C7B8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elvetica" panose="020B0500000000000000"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'36'!$A$9:$A$16</c:f>
              <c:strCache>
                <c:ptCount val="8"/>
                <c:pt idx="0">
                  <c:v>2021, I</c:v>
                </c:pt>
                <c:pt idx="1">
                  <c:v>     II</c:v>
                </c:pt>
                <c:pt idx="2">
                  <c:v>    III</c:v>
                </c:pt>
                <c:pt idx="3">
                  <c:v>    IV</c:v>
                </c:pt>
                <c:pt idx="4">
                  <c:v>2022, I</c:v>
                </c:pt>
                <c:pt idx="5">
                  <c:v>     II</c:v>
                </c:pt>
                <c:pt idx="6">
                  <c:v>    III</c:v>
                </c:pt>
                <c:pt idx="7">
                  <c:v>    IV</c:v>
                </c:pt>
              </c:strCache>
            </c:strRef>
          </c:cat>
          <c:val>
            <c:numRef>
              <c:f>'36'!$D$9:$D$16</c:f>
              <c:numCache>
                <c:formatCode>0.0</c:formatCode>
                <c:ptCount val="8"/>
                <c:pt idx="0">
                  <c:v>56.9</c:v>
                </c:pt>
                <c:pt idx="1">
                  <c:v>56.5</c:v>
                </c:pt>
                <c:pt idx="2">
                  <c:v>58.8</c:v>
                </c:pt>
                <c:pt idx="3">
                  <c:v>61.4</c:v>
                </c:pt>
                <c:pt idx="4">
                  <c:v>65.8</c:v>
                </c:pt>
                <c:pt idx="5">
                  <c:v>66.8</c:v>
                </c:pt>
                <c:pt idx="6">
                  <c:v>69</c:v>
                </c:pt>
                <c:pt idx="7">
                  <c:v>71.099999999999994</c:v>
                </c:pt>
              </c:numCache>
            </c:numRef>
          </c:val>
          <c:extLst>
            <c:ext xmlns:c16="http://schemas.microsoft.com/office/drawing/2014/chart" uri="{C3380CC4-5D6E-409C-BE32-E72D297353CC}">
              <c16:uniqueId val="{00000000-EC10-4322-9CAC-8C936811332E}"/>
            </c:ext>
          </c:extLst>
        </c:ser>
        <c:dLbls>
          <c:showLegendKey val="0"/>
          <c:showVal val="0"/>
          <c:showCatName val="0"/>
          <c:showSerName val="0"/>
          <c:showPercent val="0"/>
          <c:showBubbleSize val="0"/>
        </c:dLbls>
        <c:gapWidth val="22"/>
        <c:axId val="1957252144"/>
        <c:axId val="1962463584"/>
      </c:barChart>
      <c:catAx>
        <c:axId val="1957252144"/>
        <c:scaling>
          <c:orientation val="maxMin"/>
        </c:scaling>
        <c:delete val="0"/>
        <c:axPos val="l"/>
        <c:numFmt formatCode="General" sourceLinked="1"/>
        <c:majorTickMark val="out"/>
        <c:minorTickMark val="none"/>
        <c:tickLblPos val="none"/>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962463584"/>
        <c:crosses val="autoZero"/>
        <c:auto val="1"/>
        <c:lblAlgn val="ctr"/>
        <c:lblOffset val="100"/>
        <c:noMultiLvlLbl val="0"/>
      </c:catAx>
      <c:valAx>
        <c:axId val="1962463584"/>
        <c:scaling>
          <c:orientation val="minMax"/>
          <c:max val="85"/>
          <c:min val="0"/>
        </c:scaling>
        <c:delete val="1"/>
        <c:axPos val="t"/>
        <c:numFmt formatCode="0.0" sourceLinked="1"/>
        <c:majorTickMark val="out"/>
        <c:minorTickMark val="none"/>
        <c:tickLblPos val="nextTo"/>
        <c:crossAx val="1957252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2729527724993764"/>
          <c:y val="9.3040136595938863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Helvetica" panose="020B0500000000000000" pitchFamily="34" charset="0"/>
              <a:ea typeface="+mn-ea"/>
              <a:cs typeface="+mn-cs"/>
            </a:defRPr>
          </a:pPr>
          <a:endParaRPr lang="es-MX"/>
        </a:p>
      </c:txPr>
    </c:title>
    <c:autoTitleDeleted val="0"/>
    <c:plotArea>
      <c:layout>
        <c:manualLayout>
          <c:layoutTarget val="inner"/>
          <c:xMode val="edge"/>
          <c:yMode val="edge"/>
          <c:x val="3.5259549461312441E-2"/>
          <c:y val="0.17678979093130598"/>
          <c:w val="0.46545227390160948"/>
          <c:h val="0.79078686242204721"/>
        </c:manualLayout>
      </c:layout>
      <c:barChart>
        <c:barDir val="bar"/>
        <c:grouping val="clustered"/>
        <c:varyColors val="0"/>
        <c:ser>
          <c:idx val="0"/>
          <c:order val="0"/>
          <c:tx>
            <c:strRef>
              <c:f>'36'!$C$8</c:f>
              <c:strCache>
                <c:ptCount val="1"/>
                <c:pt idx="0">
                  <c:v>Hombre</c:v>
                </c:pt>
              </c:strCache>
            </c:strRef>
          </c:tx>
          <c:spPr>
            <a:solidFill>
              <a:srgbClr val="43516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elvetica" panose="020B0500000000000000"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'36'!$A$9:$A$16</c:f>
              <c:strCache>
                <c:ptCount val="8"/>
                <c:pt idx="0">
                  <c:v>2021, I</c:v>
                </c:pt>
                <c:pt idx="1">
                  <c:v>     II</c:v>
                </c:pt>
                <c:pt idx="2">
                  <c:v>    III</c:v>
                </c:pt>
                <c:pt idx="3">
                  <c:v>    IV</c:v>
                </c:pt>
                <c:pt idx="4">
                  <c:v>2022, I</c:v>
                </c:pt>
                <c:pt idx="5">
                  <c:v>     II</c:v>
                </c:pt>
                <c:pt idx="6">
                  <c:v>    III</c:v>
                </c:pt>
                <c:pt idx="7">
                  <c:v>    IV</c:v>
                </c:pt>
              </c:strCache>
            </c:strRef>
          </c:cat>
          <c:val>
            <c:numRef>
              <c:f>'36'!$C$9:$C$16</c:f>
              <c:numCache>
                <c:formatCode>0.0</c:formatCode>
                <c:ptCount val="8"/>
                <c:pt idx="0">
                  <c:v>58.3</c:v>
                </c:pt>
                <c:pt idx="1">
                  <c:v>60.4</c:v>
                </c:pt>
                <c:pt idx="2">
                  <c:v>63.7</c:v>
                </c:pt>
                <c:pt idx="3">
                  <c:v>65.7</c:v>
                </c:pt>
                <c:pt idx="4">
                  <c:v>69.3</c:v>
                </c:pt>
                <c:pt idx="5">
                  <c:v>71.7</c:v>
                </c:pt>
                <c:pt idx="6">
                  <c:v>74.599999999999994</c:v>
                </c:pt>
                <c:pt idx="7">
                  <c:v>76.099999999999994</c:v>
                </c:pt>
              </c:numCache>
            </c:numRef>
          </c:val>
          <c:extLst>
            <c:ext xmlns:c16="http://schemas.microsoft.com/office/drawing/2014/chart" uri="{C3380CC4-5D6E-409C-BE32-E72D297353CC}">
              <c16:uniqueId val="{00000000-3538-4028-AB14-8A5CB0912D81}"/>
            </c:ext>
          </c:extLst>
        </c:ser>
        <c:dLbls>
          <c:showLegendKey val="0"/>
          <c:showVal val="0"/>
          <c:showCatName val="0"/>
          <c:showSerName val="0"/>
          <c:showPercent val="0"/>
          <c:showBubbleSize val="0"/>
        </c:dLbls>
        <c:gapWidth val="22"/>
        <c:axId val="1957252144"/>
        <c:axId val="1962463584"/>
      </c:barChart>
      <c:catAx>
        <c:axId val="1957252144"/>
        <c:scaling>
          <c:orientation val="maxMin"/>
        </c:scaling>
        <c:delete val="0"/>
        <c:axPos val="r"/>
        <c:numFmt formatCode="General" sourceLinked="1"/>
        <c:majorTickMark val="out"/>
        <c:minorTickMark val="none"/>
        <c:tickLblPos val="none"/>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962463584"/>
        <c:crosses val="autoZero"/>
        <c:auto val="1"/>
        <c:lblAlgn val="ctr"/>
        <c:lblOffset val="100"/>
        <c:noMultiLvlLbl val="0"/>
      </c:catAx>
      <c:valAx>
        <c:axId val="1962463584"/>
        <c:scaling>
          <c:orientation val="maxMin"/>
          <c:max val="85"/>
          <c:min val="0"/>
        </c:scaling>
        <c:delete val="1"/>
        <c:axPos val="t"/>
        <c:numFmt formatCode="0.0" sourceLinked="1"/>
        <c:majorTickMark val="out"/>
        <c:minorTickMark val="none"/>
        <c:tickLblPos val="nextTo"/>
        <c:crossAx val="1957252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6639494761664118"/>
          <c:y val="9.93821222492396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Helvetica" panose="020B0500000000000000" pitchFamily="34" charset="0"/>
              <a:ea typeface="+mn-ea"/>
              <a:cs typeface="+mn-cs"/>
            </a:defRPr>
          </a:pPr>
          <a:endParaRPr lang="es-MX"/>
        </a:p>
      </c:txPr>
    </c:title>
    <c:autoTitleDeleted val="0"/>
    <c:plotArea>
      <c:layout>
        <c:manualLayout>
          <c:layoutTarget val="inner"/>
          <c:xMode val="edge"/>
          <c:yMode val="edge"/>
          <c:x val="0"/>
          <c:y val="0.17678959246752543"/>
          <c:w val="0.46545227390160948"/>
          <c:h val="0.79078686242204721"/>
        </c:manualLayout>
      </c:layout>
      <c:barChart>
        <c:barDir val="bar"/>
        <c:grouping val="clustered"/>
        <c:varyColors val="0"/>
        <c:ser>
          <c:idx val="0"/>
          <c:order val="0"/>
          <c:tx>
            <c:strRef>
              <c:f>'36'!$B$8</c:f>
              <c:strCache>
                <c:ptCount val="1"/>
                <c:pt idx="0">
                  <c:v>Total</c:v>
                </c:pt>
              </c:strCache>
            </c:strRef>
          </c:tx>
          <c:spPr>
            <a:solidFill>
              <a:srgbClr val="0B7FAB"/>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elvetica" panose="020B0500000000000000"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'36'!$A$9:$A$16</c:f>
              <c:strCache>
                <c:ptCount val="8"/>
                <c:pt idx="0">
                  <c:v>2021, I</c:v>
                </c:pt>
                <c:pt idx="1">
                  <c:v>     II</c:v>
                </c:pt>
                <c:pt idx="2">
                  <c:v>    III</c:v>
                </c:pt>
                <c:pt idx="3">
                  <c:v>    IV</c:v>
                </c:pt>
                <c:pt idx="4">
                  <c:v>2022, I</c:v>
                </c:pt>
                <c:pt idx="5">
                  <c:v>     II</c:v>
                </c:pt>
                <c:pt idx="6">
                  <c:v>    III</c:v>
                </c:pt>
                <c:pt idx="7">
                  <c:v>    IV</c:v>
                </c:pt>
              </c:strCache>
            </c:strRef>
          </c:cat>
          <c:val>
            <c:numRef>
              <c:f>'36'!$B$9:$B$16</c:f>
              <c:numCache>
                <c:formatCode>0.0</c:formatCode>
                <c:ptCount val="8"/>
                <c:pt idx="0">
                  <c:v>40.200000000000003</c:v>
                </c:pt>
                <c:pt idx="1">
                  <c:v>39.4</c:v>
                </c:pt>
                <c:pt idx="2">
                  <c:v>42.8</c:v>
                </c:pt>
                <c:pt idx="3">
                  <c:v>45.5</c:v>
                </c:pt>
                <c:pt idx="4">
                  <c:v>48.8</c:v>
                </c:pt>
                <c:pt idx="5">
                  <c:v>52.3</c:v>
                </c:pt>
                <c:pt idx="6">
                  <c:v>57.7</c:v>
                </c:pt>
                <c:pt idx="7">
                  <c:v>59.3</c:v>
                </c:pt>
              </c:numCache>
            </c:numRef>
          </c:val>
          <c:extLst>
            <c:ext xmlns:c16="http://schemas.microsoft.com/office/drawing/2014/chart" uri="{C3380CC4-5D6E-409C-BE32-E72D297353CC}">
              <c16:uniqueId val="{00000000-AF93-4F3C-B572-D7D652343442}"/>
            </c:ext>
          </c:extLst>
        </c:ser>
        <c:dLbls>
          <c:showLegendKey val="0"/>
          <c:showVal val="0"/>
          <c:showCatName val="0"/>
          <c:showSerName val="0"/>
          <c:showPercent val="0"/>
          <c:showBubbleSize val="0"/>
        </c:dLbls>
        <c:gapWidth val="22"/>
        <c:axId val="1957252144"/>
        <c:axId val="1962463584"/>
      </c:barChart>
      <c:catAx>
        <c:axId val="1957252144"/>
        <c:scaling>
          <c:orientation val="maxMin"/>
        </c:scaling>
        <c:delete val="0"/>
        <c:axPos val="r"/>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962463584"/>
        <c:crosses val="autoZero"/>
        <c:auto val="1"/>
        <c:lblAlgn val="ctr"/>
        <c:lblOffset val="100"/>
        <c:noMultiLvlLbl val="0"/>
      </c:catAx>
      <c:valAx>
        <c:axId val="1962463584"/>
        <c:scaling>
          <c:orientation val="maxMin"/>
          <c:max val="85"/>
          <c:min val="0"/>
        </c:scaling>
        <c:delete val="1"/>
        <c:axPos val="t"/>
        <c:numFmt formatCode="0.0" sourceLinked="1"/>
        <c:majorTickMark val="out"/>
        <c:minorTickMark val="none"/>
        <c:tickLblPos val="nextTo"/>
        <c:crossAx val="1957252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4463621486141347"/>
          <c:y val="5.0410385259631492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Helvetica" panose="020B0500000000000000" pitchFamily="34" charset="0"/>
              <a:ea typeface="+mn-ea"/>
              <a:cs typeface="+mn-cs"/>
            </a:defRPr>
          </a:pPr>
          <a:endParaRPr lang="es-MX"/>
        </a:p>
      </c:txPr>
    </c:title>
    <c:autoTitleDeleted val="0"/>
    <c:plotArea>
      <c:layout>
        <c:manualLayout>
          <c:layoutTarget val="inner"/>
          <c:xMode val="edge"/>
          <c:yMode val="edge"/>
          <c:x val="0.31712097502007836"/>
          <c:y val="0.13540305957532314"/>
          <c:w val="0.63577402982355924"/>
          <c:h val="0.82963220448788588"/>
        </c:manualLayout>
      </c:layout>
      <c:barChart>
        <c:barDir val="bar"/>
        <c:grouping val="clustered"/>
        <c:varyColors val="0"/>
        <c:ser>
          <c:idx val="0"/>
          <c:order val="0"/>
          <c:tx>
            <c:strRef>
              <c:f>'36'!$D$8</c:f>
              <c:strCache>
                <c:ptCount val="1"/>
                <c:pt idx="0">
                  <c:v>Mujer</c:v>
                </c:pt>
              </c:strCache>
            </c:strRef>
          </c:tx>
          <c:spPr>
            <a:solidFill>
              <a:srgbClr val="A4B1C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ysClr val="windowText" lastClr="000000"/>
                    </a:solidFill>
                    <a:latin typeface="Helvetica" panose="020B0500000000000000"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'36'!$A$9:$A$16</c:f>
              <c:strCache>
                <c:ptCount val="8"/>
                <c:pt idx="0">
                  <c:v>2021, I</c:v>
                </c:pt>
                <c:pt idx="1">
                  <c:v>     II</c:v>
                </c:pt>
                <c:pt idx="2">
                  <c:v>    III</c:v>
                </c:pt>
                <c:pt idx="3">
                  <c:v>    IV</c:v>
                </c:pt>
                <c:pt idx="4">
                  <c:v>2022, I</c:v>
                </c:pt>
                <c:pt idx="5">
                  <c:v>     II</c:v>
                </c:pt>
                <c:pt idx="6">
                  <c:v>    III</c:v>
                </c:pt>
                <c:pt idx="7">
                  <c:v>    IV</c:v>
                </c:pt>
              </c:strCache>
            </c:strRef>
          </c:cat>
          <c:val>
            <c:numRef>
              <c:f>'36'!$D$9:$D$16</c:f>
              <c:numCache>
                <c:formatCode>0.0</c:formatCode>
                <c:ptCount val="8"/>
                <c:pt idx="0">
                  <c:v>39.6</c:v>
                </c:pt>
                <c:pt idx="1">
                  <c:v>39.1</c:v>
                </c:pt>
                <c:pt idx="2">
                  <c:v>42.7</c:v>
                </c:pt>
                <c:pt idx="3">
                  <c:v>45.6</c:v>
                </c:pt>
                <c:pt idx="4">
                  <c:v>49</c:v>
                </c:pt>
                <c:pt idx="5">
                  <c:v>52.5</c:v>
                </c:pt>
                <c:pt idx="6">
                  <c:v>57.7</c:v>
                </c:pt>
                <c:pt idx="7">
                  <c:v>59.1</c:v>
                </c:pt>
              </c:numCache>
            </c:numRef>
          </c:val>
          <c:extLst>
            <c:ext xmlns:c16="http://schemas.microsoft.com/office/drawing/2014/chart" uri="{C3380CC4-5D6E-409C-BE32-E72D297353CC}">
              <c16:uniqueId val="{00000000-D4E3-4F36-86AE-9BC91379F160}"/>
            </c:ext>
          </c:extLst>
        </c:ser>
        <c:dLbls>
          <c:showLegendKey val="0"/>
          <c:showVal val="0"/>
          <c:showCatName val="0"/>
          <c:showSerName val="0"/>
          <c:showPercent val="0"/>
          <c:showBubbleSize val="0"/>
        </c:dLbls>
        <c:gapWidth val="22"/>
        <c:axId val="1957252144"/>
        <c:axId val="1962463584"/>
      </c:barChart>
      <c:catAx>
        <c:axId val="1957252144"/>
        <c:scaling>
          <c:orientation val="maxMin"/>
        </c:scaling>
        <c:delete val="0"/>
        <c:axPos val="l"/>
        <c:numFmt formatCode="General" sourceLinked="1"/>
        <c:majorTickMark val="out"/>
        <c:minorTickMark val="none"/>
        <c:tickLblPos val="none"/>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962463584"/>
        <c:crosses val="autoZero"/>
        <c:auto val="1"/>
        <c:lblAlgn val="ctr"/>
        <c:lblOffset val="100"/>
        <c:noMultiLvlLbl val="0"/>
      </c:catAx>
      <c:valAx>
        <c:axId val="1962463584"/>
        <c:scaling>
          <c:orientation val="minMax"/>
          <c:max val="85"/>
          <c:min val="0"/>
        </c:scaling>
        <c:delete val="1"/>
        <c:axPos val="t"/>
        <c:numFmt formatCode="0.0" sourceLinked="1"/>
        <c:majorTickMark val="out"/>
        <c:minorTickMark val="none"/>
        <c:tickLblPos val="nextTo"/>
        <c:crossAx val="1957252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2729527724993764"/>
          <c:y val="9.3040136595938863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Helvetica" panose="020B0500000000000000" pitchFamily="34" charset="0"/>
              <a:ea typeface="+mn-ea"/>
              <a:cs typeface="+mn-cs"/>
            </a:defRPr>
          </a:pPr>
          <a:endParaRPr lang="es-MX"/>
        </a:p>
      </c:txPr>
    </c:title>
    <c:autoTitleDeleted val="0"/>
    <c:plotArea>
      <c:layout>
        <c:manualLayout>
          <c:layoutTarget val="inner"/>
          <c:xMode val="edge"/>
          <c:yMode val="edge"/>
          <c:x val="3.5259549461312441E-2"/>
          <c:y val="0.17678979093130598"/>
          <c:w val="0.46545227390160948"/>
          <c:h val="0.79078686242204721"/>
        </c:manualLayout>
      </c:layout>
      <c:barChart>
        <c:barDir val="bar"/>
        <c:grouping val="clustered"/>
        <c:varyColors val="0"/>
        <c:ser>
          <c:idx val="0"/>
          <c:order val="0"/>
          <c:tx>
            <c:strRef>
              <c:f>'36'!$C$8</c:f>
              <c:strCache>
                <c:ptCount val="1"/>
                <c:pt idx="0">
                  <c:v>Hombre</c:v>
                </c:pt>
              </c:strCache>
            </c:strRef>
          </c:tx>
          <c:spPr>
            <a:solidFill>
              <a:srgbClr val="00457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elvetica" panose="020B0500000000000000"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'36'!$A$9:$A$16</c:f>
              <c:strCache>
                <c:ptCount val="8"/>
                <c:pt idx="0">
                  <c:v>2021, I</c:v>
                </c:pt>
                <c:pt idx="1">
                  <c:v>     II</c:v>
                </c:pt>
                <c:pt idx="2">
                  <c:v>    III</c:v>
                </c:pt>
                <c:pt idx="3">
                  <c:v>    IV</c:v>
                </c:pt>
                <c:pt idx="4">
                  <c:v>2022, I</c:v>
                </c:pt>
                <c:pt idx="5">
                  <c:v>     II</c:v>
                </c:pt>
                <c:pt idx="6">
                  <c:v>    III</c:v>
                </c:pt>
                <c:pt idx="7">
                  <c:v>    IV</c:v>
                </c:pt>
              </c:strCache>
            </c:strRef>
          </c:cat>
          <c:val>
            <c:numRef>
              <c:f>'36'!$C$9:$C$16</c:f>
              <c:numCache>
                <c:formatCode>0.0</c:formatCode>
                <c:ptCount val="8"/>
                <c:pt idx="0">
                  <c:v>41.2</c:v>
                </c:pt>
                <c:pt idx="1">
                  <c:v>40</c:v>
                </c:pt>
                <c:pt idx="2">
                  <c:v>43.1</c:v>
                </c:pt>
                <c:pt idx="3">
                  <c:v>45.3</c:v>
                </c:pt>
                <c:pt idx="4">
                  <c:v>48.3</c:v>
                </c:pt>
                <c:pt idx="5">
                  <c:v>52</c:v>
                </c:pt>
                <c:pt idx="6">
                  <c:v>57.7</c:v>
                </c:pt>
                <c:pt idx="7">
                  <c:v>59.6</c:v>
                </c:pt>
              </c:numCache>
            </c:numRef>
          </c:val>
          <c:extLst>
            <c:ext xmlns:c16="http://schemas.microsoft.com/office/drawing/2014/chart" uri="{C3380CC4-5D6E-409C-BE32-E72D297353CC}">
              <c16:uniqueId val="{00000000-31BB-4637-B45D-F132AC507C8B}"/>
            </c:ext>
          </c:extLst>
        </c:ser>
        <c:dLbls>
          <c:showLegendKey val="0"/>
          <c:showVal val="0"/>
          <c:showCatName val="0"/>
          <c:showSerName val="0"/>
          <c:showPercent val="0"/>
          <c:showBubbleSize val="0"/>
        </c:dLbls>
        <c:gapWidth val="22"/>
        <c:axId val="1957252144"/>
        <c:axId val="1962463584"/>
      </c:barChart>
      <c:catAx>
        <c:axId val="1957252144"/>
        <c:scaling>
          <c:orientation val="maxMin"/>
        </c:scaling>
        <c:delete val="0"/>
        <c:axPos val="r"/>
        <c:numFmt formatCode="General" sourceLinked="1"/>
        <c:majorTickMark val="out"/>
        <c:minorTickMark val="none"/>
        <c:tickLblPos val="none"/>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962463584"/>
        <c:crosses val="autoZero"/>
        <c:auto val="1"/>
        <c:lblAlgn val="ctr"/>
        <c:lblOffset val="100"/>
        <c:noMultiLvlLbl val="0"/>
      </c:catAx>
      <c:valAx>
        <c:axId val="1962463584"/>
        <c:scaling>
          <c:orientation val="maxMin"/>
          <c:max val="85"/>
          <c:min val="0"/>
        </c:scaling>
        <c:delete val="1"/>
        <c:axPos val="t"/>
        <c:numFmt formatCode="0.0" sourceLinked="1"/>
        <c:majorTickMark val="out"/>
        <c:minorTickMark val="none"/>
        <c:tickLblPos val="nextTo"/>
        <c:crossAx val="1957252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9010335221115167"/>
          <c:y val="0.1383494408524090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2.2000846212117259E-2"/>
          <c:y val="0.13735211931405761"/>
          <c:w val="0.95934730640088706"/>
          <c:h val="0.63850054475659057"/>
        </c:manualLayout>
      </c:layout>
      <c:barChart>
        <c:barDir val="col"/>
        <c:grouping val="clustered"/>
        <c:varyColors val="0"/>
        <c:ser>
          <c:idx val="0"/>
          <c:order val="0"/>
          <c:tx>
            <c:strRef>
              <c:f>'10 y 12'!$B$47</c:f>
              <c:strCache>
                <c:ptCount val="1"/>
                <c:pt idx="0">
                  <c:v>En la inmigrante mexicana </c:v>
                </c:pt>
              </c:strCache>
            </c:strRef>
          </c:tx>
          <c:spPr>
            <a:solidFill>
              <a:srgbClr val="0045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'10 y 12'!$A$48:$A$56</c:f>
              <c:numCache>
                <c:formatCode>General</c:formatCode>
                <c:ptCount val="9"/>
                <c:pt idx="0">
                  <c:v>2007</c:v>
                </c:pt>
                <c:pt idx="1">
                  <c:v>2009</c:v>
                </c:pt>
                <c:pt idx="2">
                  <c:v>2010</c:v>
                </c:pt>
                <c:pt idx="3">
                  <c:v>2012</c:v>
                </c:pt>
                <c:pt idx="4">
                  <c:v>2015</c:v>
                </c:pt>
                <c:pt idx="5">
                  <c:v>2017</c:v>
                </c:pt>
                <c:pt idx="6">
                  <c:v>2019</c:v>
                </c:pt>
                <c:pt idx="7">
                  <c:v>2021</c:v>
                </c:pt>
                <c:pt idx="8">
                  <c:v>2022</c:v>
                </c:pt>
              </c:numCache>
            </c:numRef>
          </c:cat>
          <c:val>
            <c:numRef>
              <c:f>'10 y 12'!$B$48:$B$56</c:f>
              <c:numCache>
                <c:formatCode>#,##0.0</c:formatCode>
                <c:ptCount val="9"/>
                <c:pt idx="0">
                  <c:v>44.1</c:v>
                </c:pt>
                <c:pt idx="1">
                  <c:v>44.9</c:v>
                </c:pt>
                <c:pt idx="2">
                  <c:v>46.3</c:v>
                </c:pt>
                <c:pt idx="3">
                  <c:v>47.1</c:v>
                </c:pt>
                <c:pt idx="4">
                  <c:v>47.7</c:v>
                </c:pt>
                <c:pt idx="5">
                  <c:v>48.1</c:v>
                </c:pt>
                <c:pt idx="6">
                  <c:v>48.7</c:v>
                </c:pt>
                <c:pt idx="7">
                  <c:v>47.8</c:v>
                </c:pt>
                <c:pt idx="8">
                  <c:v>47.6</c:v>
                </c:pt>
              </c:numCache>
            </c:numRef>
          </c:val>
          <c:extLst>
            <c:ext xmlns:c16="http://schemas.microsoft.com/office/drawing/2014/chart" uri="{C3380CC4-5D6E-409C-BE32-E72D297353CC}">
              <c16:uniqueId val="{00000000-B416-44E5-9723-FF93484228B0}"/>
            </c:ext>
          </c:extLst>
        </c:ser>
        <c:dLbls>
          <c:showLegendKey val="0"/>
          <c:showVal val="0"/>
          <c:showCatName val="0"/>
          <c:showSerName val="0"/>
          <c:showPercent val="0"/>
          <c:showBubbleSize val="0"/>
        </c:dLbls>
        <c:gapWidth val="29"/>
        <c:overlap val="-27"/>
        <c:axId val="119570904"/>
        <c:axId val="119571232"/>
      </c:barChart>
      <c:catAx>
        <c:axId val="119570904"/>
        <c:scaling>
          <c:orientation val="minMax"/>
        </c:scaling>
        <c:delete val="0"/>
        <c:axPos val="b"/>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604020202030204" pitchFamily="34" charset="0"/>
                <a:ea typeface="+mn-ea"/>
                <a:cs typeface="+mn-cs"/>
              </a:defRPr>
            </a:pPr>
            <a:endParaRPr lang="es-MX"/>
          </a:p>
        </c:txPr>
        <c:crossAx val="119571232"/>
        <c:crosses val="autoZero"/>
        <c:auto val="1"/>
        <c:lblAlgn val="ctr"/>
        <c:lblOffset val="100"/>
        <c:noMultiLvlLbl val="0"/>
      </c:catAx>
      <c:valAx>
        <c:axId val="119571232"/>
        <c:scaling>
          <c:orientation val="minMax"/>
          <c:max val="52"/>
          <c:min val="40"/>
        </c:scaling>
        <c:delete val="1"/>
        <c:axPos val="l"/>
        <c:numFmt formatCode="#,##0.0" sourceLinked="1"/>
        <c:majorTickMark val="out"/>
        <c:minorTickMark val="none"/>
        <c:tickLblPos val="nextTo"/>
        <c:crossAx val="119570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ysClr val="windowText" lastClr="000000"/>
                </a:solidFill>
                <a:latin typeface="Helvetica" panose="020B0500000000000000" pitchFamily="34" charset="0"/>
                <a:ea typeface="+mn-ea"/>
                <a:cs typeface="+mn-cs"/>
              </a:defRPr>
            </a:pPr>
            <a:r>
              <a:rPr lang="es-MX"/>
              <a:t>Depositadas en una cuenta de cliente con banca por internet </a:t>
            </a:r>
          </a:p>
        </c:rich>
      </c:tx>
      <c:layout>
        <c:manualLayout>
          <c:xMode val="edge"/>
          <c:yMode val="edge"/>
          <c:x val="0.25835932733035477"/>
          <c:y val="2.8146475094746239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Helvetica" panose="020B0500000000000000" pitchFamily="34" charset="0"/>
              <a:ea typeface="+mn-ea"/>
              <a:cs typeface="+mn-cs"/>
            </a:defRPr>
          </a:pPr>
          <a:endParaRPr lang="es-MX"/>
        </a:p>
      </c:txPr>
    </c:title>
    <c:autoTitleDeleted val="0"/>
    <c:plotArea>
      <c:layout>
        <c:manualLayout>
          <c:layoutTarget val="inner"/>
          <c:xMode val="edge"/>
          <c:yMode val="edge"/>
          <c:x val="0.32262090510642921"/>
          <c:y val="0.19503018599816338"/>
          <c:w val="0.63577402982355924"/>
          <c:h val="0.80279080023628879"/>
        </c:manualLayout>
      </c:layout>
      <c:barChart>
        <c:barDir val="bar"/>
        <c:grouping val="clustered"/>
        <c:varyColors val="0"/>
        <c:ser>
          <c:idx val="0"/>
          <c:order val="0"/>
          <c:tx>
            <c:strRef>
              <c:f>'39'!$D$8</c:f>
              <c:strCache>
                <c:ptCount val="1"/>
                <c:pt idx="0">
                  <c:v>Depositadas en cuenta de clientes con banca por internet </c:v>
                </c:pt>
              </c:strCache>
            </c:strRef>
          </c:tx>
          <c:spPr>
            <a:solidFill>
              <a:srgbClr val="A4B1C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ysClr val="windowText" lastClr="000000"/>
                    </a:solidFill>
                    <a:latin typeface="Helvetica" panose="020B0500000000000000"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'39'!$A$9:$A$16</c:f>
              <c:strCache>
                <c:ptCount val="8"/>
                <c:pt idx="0">
                  <c:v>2021, I</c:v>
                </c:pt>
                <c:pt idx="1">
                  <c:v>     II</c:v>
                </c:pt>
                <c:pt idx="2">
                  <c:v>    III</c:v>
                </c:pt>
                <c:pt idx="3">
                  <c:v>    IV</c:v>
                </c:pt>
                <c:pt idx="4">
                  <c:v>2022, I</c:v>
                </c:pt>
                <c:pt idx="5">
                  <c:v>     II</c:v>
                </c:pt>
                <c:pt idx="6">
                  <c:v>    III</c:v>
                </c:pt>
                <c:pt idx="7">
                  <c:v>    IV</c:v>
                </c:pt>
              </c:strCache>
            </c:strRef>
          </c:cat>
          <c:val>
            <c:numRef>
              <c:f>'39'!$D$9:$D$16</c:f>
              <c:numCache>
                <c:formatCode>0.0</c:formatCode>
                <c:ptCount val="8"/>
                <c:pt idx="0">
                  <c:v>22.8</c:v>
                </c:pt>
                <c:pt idx="1">
                  <c:v>22.8</c:v>
                </c:pt>
                <c:pt idx="2">
                  <c:v>25.9</c:v>
                </c:pt>
                <c:pt idx="3">
                  <c:v>28.6</c:v>
                </c:pt>
                <c:pt idx="4">
                  <c:v>32.700000000000003</c:v>
                </c:pt>
                <c:pt idx="5">
                  <c:v>35.9</c:v>
                </c:pt>
                <c:pt idx="6">
                  <c:v>40.9</c:v>
                </c:pt>
                <c:pt idx="7">
                  <c:v>43.2</c:v>
                </c:pt>
              </c:numCache>
            </c:numRef>
          </c:val>
          <c:extLst>
            <c:ext xmlns:c16="http://schemas.microsoft.com/office/drawing/2014/chart" uri="{C3380CC4-5D6E-409C-BE32-E72D297353CC}">
              <c16:uniqueId val="{00000000-6496-4715-B254-598A5934ED27}"/>
            </c:ext>
          </c:extLst>
        </c:ser>
        <c:dLbls>
          <c:showLegendKey val="0"/>
          <c:showVal val="0"/>
          <c:showCatName val="0"/>
          <c:showSerName val="0"/>
          <c:showPercent val="0"/>
          <c:showBubbleSize val="0"/>
        </c:dLbls>
        <c:gapWidth val="22"/>
        <c:axId val="1957252144"/>
        <c:axId val="1962463584"/>
      </c:barChart>
      <c:catAx>
        <c:axId val="1957252144"/>
        <c:scaling>
          <c:orientation val="maxMin"/>
        </c:scaling>
        <c:delete val="0"/>
        <c:axPos val="l"/>
        <c:numFmt formatCode="General" sourceLinked="1"/>
        <c:majorTickMark val="out"/>
        <c:minorTickMark val="none"/>
        <c:tickLblPos val="none"/>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962463584"/>
        <c:crosses val="autoZero"/>
        <c:auto val="1"/>
        <c:lblAlgn val="ctr"/>
        <c:lblOffset val="100"/>
        <c:noMultiLvlLbl val="0"/>
      </c:catAx>
      <c:valAx>
        <c:axId val="1962463584"/>
        <c:scaling>
          <c:orientation val="minMax"/>
          <c:max val="85"/>
          <c:min val="0"/>
        </c:scaling>
        <c:delete val="1"/>
        <c:axPos val="t"/>
        <c:numFmt formatCode="0.0" sourceLinked="1"/>
        <c:majorTickMark val="out"/>
        <c:minorTickMark val="none"/>
        <c:tickLblPos val="nextTo"/>
        <c:crossAx val="1957252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ysClr val="windowText" lastClr="000000"/>
                </a:solidFill>
                <a:latin typeface="Helvetica" panose="020B0500000000000000" pitchFamily="34" charset="0"/>
                <a:ea typeface="+mn-ea"/>
                <a:cs typeface="+mn-cs"/>
              </a:defRPr>
            </a:pPr>
            <a:r>
              <a:rPr lang="en-US" sz="1050"/>
              <a:t>Depositadas en una cuenta </a:t>
            </a:r>
          </a:p>
        </c:rich>
      </c:tx>
      <c:layout>
        <c:manualLayout>
          <c:xMode val="edge"/>
          <c:yMode val="edge"/>
          <c:x val="6.6491365893061205E-2"/>
          <c:y val="7.8049029780248705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Helvetica" panose="020B0500000000000000" pitchFamily="34" charset="0"/>
              <a:ea typeface="+mn-ea"/>
              <a:cs typeface="+mn-cs"/>
            </a:defRPr>
          </a:pPr>
          <a:endParaRPr lang="es-MX"/>
        </a:p>
      </c:txPr>
    </c:title>
    <c:autoTitleDeleted val="0"/>
    <c:plotArea>
      <c:layout>
        <c:manualLayout>
          <c:layoutTarget val="inner"/>
          <c:xMode val="edge"/>
          <c:yMode val="edge"/>
          <c:x val="3.5259549461312441E-2"/>
          <c:y val="0.17678979093130598"/>
          <c:w val="0.46545227390160948"/>
          <c:h val="0.79078686242204721"/>
        </c:manualLayout>
      </c:layout>
      <c:barChart>
        <c:barDir val="bar"/>
        <c:grouping val="clustered"/>
        <c:varyColors val="0"/>
        <c:ser>
          <c:idx val="0"/>
          <c:order val="0"/>
          <c:tx>
            <c:strRef>
              <c:f>'39'!$C$8</c:f>
              <c:strCache>
                <c:ptCount val="1"/>
                <c:pt idx="0">
                  <c:v>Depositadas en cuenta </c:v>
                </c:pt>
              </c:strCache>
            </c:strRef>
          </c:tx>
          <c:spPr>
            <a:solidFill>
              <a:srgbClr val="0B7FAB"/>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elvetica" panose="020B0500000000000000"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'39'!$A$9:$A$16</c:f>
              <c:strCache>
                <c:ptCount val="8"/>
                <c:pt idx="0">
                  <c:v>2021, I</c:v>
                </c:pt>
                <c:pt idx="1">
                  <c:v>     II</c:v>
                </c:pt>
                <c:pt idx="2">
                  <c:v>    III</c:v>
                </c:pt>
                <c:pt idx="3">
                  <c:v>    IV</c:v>
                </c:pt>
                <c:pt idx="4">
                  <c:v>2022, I</c:v>
                </c:pt>
                <c:pt idx="5">
                  <c:v>     II</c:v>
                </c:pt>
                <c:pt idx="6">
                  <c:v>    III</c:v>
                </c:pt>
                <c:pt idx="7">
                  <c:v>    IV</c:v>
                </c:pt>
              </c:strCache>
            </c:strRef>
          </c:cat>
          <c:val>
            <c:numRef>
              <c:f>'39'!$C$9:$C$16</c:f>
              <c:numCache>
                <c:formatCode>0.0</c:formatCode>
                <c:ptCount val="8"/>
                <c:pt idx="0">
                  <c:v>56.8</c:v>
                </c:pt>
                <c:pt idx="1">
                  <c:v>57.8</c:v>
                </c:pt>
                <c:pt idx="2">
                  <c:v>60.5</c:v>
                </c:pt>
                <c:pt idx="3">
                  <c:v>62.8</c:v>
                </c:pt>
                <c:pt idx="4">
                  <c:v>67</c:v>
                </c:pt>
                <c:pt idx="5">
                  <c:v>68.5</c:v>
                </c:pt>
                <c:pt idx="6">
                  <c:v>70.900000000000006</c:v>
                </c:pt>
                <c:pt idx="7">
                  <c:v>72.8</c:v>
                </c:pt>
              </c:numCache>
            </c:numRef>
          </c:val>
          <c:extLst>
            <c:ext xmlns:c16="http://schemas.microsoft.com/office/drawing/2014/chart" uri="{C3380CC4-5D6E-409C-BE32-E72D297353CC}">
              <c16:uniqueId val="{00000000-888A-4823-BFD6-C489544AB3B0}"/>
            </c:ext>
          </c:extLst>
        </c:ser>
        <c:dLbls>
          <c:showLegendKey val="0"/>
          <c:showVal val="0"/>
          <c:showCatName val="0"/>
          <c:showSerName val="0"/>
          <c:showPercent val="0"/>
          <c:showBubbleSize val="0"/>
        </c:dLbls>
        <c:gapWidth val="22"/>
        <c:axId val="1957252144"/>
        <c:axId val="1962463584"/>
      </c:barChart>
      <c:catAx>
        <c:axId val="1957252144"/>
        <c:scaling>
          <c:orientation val="maxMin"/>
        </c:scaling>
        <c:delete val="0"/>
        <c:axPos val="r"/>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962463584"/>
        <c:crosses val="autoZero"/>
        <c:auto val="1"/>
        <c:lblAlgn val="ctr"/>
        <c:lblOffset val="100"/>
        <c:noMultiLvlLbl val="0"/>
      </c:catAx>
      <c:valAx>
        <c:axId val="1962463584"/>
        <c:scaling>
          <c:orientation val="maxMin"/>
          <c:max val="85"/>
          <c:min val="0"/>
        </c:scaling>
        <c:delete val="1"/>
        <c:axPos val="t"/>
        <c:numFmt formatCode="0.0" sourceLinked="1"/>
        <c:majorTickMark val="out"/>
        <c:minorTickMark val="none"/>
        <c:tickLblPos val="nextTo"/>
        <c:crossAx val="1957252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1196030823524467"/>
          <c:y val="1.2681017612524463E-3"/>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Helvetica" panose="020B0500000000000000" pitchFamily="34" charset="0"/>
              <a:ea typeface="+mn-ea"/>
              <a:cs typeface="+mn-cs"/>
            </a:defRPr>
          </a:pPr>
          <a:endParaRPr lang="es-MX"/>
        </a:p>
      </c:txPr>
    </c:title>
    <c:autoTitleDeleted val="0"/>
    <c:plotArea>
      <c:layout>
        <c:manualLayout>
          <c:layoutTarget val="inner"/>
          <c:xMode val="edge"/>
          <c:yMode val="edge"/>
          <c:x val="0.33379494411415606"/>
          <c:y val="0.1905651503578602"/>
          <c:w val="0.63577402982355924"/>
          <c:h val="0.79819584712438829"/>
        </c:manualLayout>
      </c:layout>
      <c:barChart>
        <c:barDir val="bar"/>
        <c:grouping val="clustered"/>
        <c:varyColors val="0"/>
        <c:ser>
          <c:idx val="0"/>
          <c:order val="0"/>
          <c:tx>
            <c:strRef>
              <c:f>'39'!$F$8</c:f>
              <c:strCache>
                <c:ptCount val="1"/>
                <c:pt idx="0">
                  <c:v>Depositadas en cuenta de clientes con crédito y banca por internet </c:v>
                </c:pt>
              </c:strCache>
            </c:strRef>
          </c:tx>
          <c:spPr>
            <a:solidFill>
              <a:srgbClr val="A4B1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Helvetica" panose="020B0500000000000000"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'39'!$A$9:$A$16</c:f>
              <c:strCache>
                <c:ptCount val="8"/>
                <c:pt idx="0">
                  <c:v>2021, I</c:v>
                </c:pt>
                <c:pt idx="1">
                  <c:v>     II</c:v>
                </c:pt>
                <c:pt idx="2">
                  <c:v>    III</c:v>
                </c:pt>
                <c:pt idx="3">
                  <c:v>    IV</c:v>
                </c:pt>
                <c:pt idx="4">
                  <c:v>2022, I</c:v>
                </c:pt>
                <c:pt idx="5">
                  <c:v>     II</c:v>
                </c:pt>
                <c:pt idx="6">
                  <c:v>    III</c:v>
                </c:pt>
                <c:pt idx="7">
                  <c:v>    IV</c:v>
                </c:pt>
              </c:strCache>
            </c:strRef>
          </c:cat>
          <c:val>
            <c:numRef>
              <c:f>'39'!$F$9:$F$16</c:f>
              <c:numCache>
                <c:formatCode>0.0</c:formatCode>
                <c:ptCount val="8"/>
                <c:pt idx="0">
                  <c:v>8.1</c:v>
                </c:pt>
                <c:pt idx="1">
                  <c:v>8.3000000000000007</c:v>
                </c:pt>
                <c:pt idx="2">
                  <c:v>9.5</c:v>
                </c:pt>
                <c:pt idx="3">
                  <c:v>10.5</c:v>
                </c:pt>
                <c:pt idx="4">
                  <c:v>12</c:v>
                </c:pt>
                <c:pt idx="5">
                  <c:v>12.7</c:v>
                </c:pt>
                <c:pt idx="6">
                  <c:v>15.3</c:v>
                </c:pt>
                <c:pt idx="7">
                  <c:v>15.5</c:v>
                </c:pt>
              </c:numCache>
            </c:numRef>
          </c:val>
          <c:extLst>
            <c:ext xmlns:c16="http://schemas.microsoft.com/office/drawing/2014/chart" uri="{C3380CC4-5D6E-409C-BE32-E72D297353CC}">
              <c16:uniqueId val="{00000000-3165-437F-9CE7-96ACD2BA78A4}"/>
            </c:ext>
          </c:extLst>
        </c:ser>
        <c:dLbls>
          <c:showLegendKey val="0"/>
          <c:showVal val="0"/>
          <c:showCatName val="0"/>
          <c:showSerName val="0"/>
          <c:showPercent val="0"/>
          <c:showBubbleSize val="0"/>
        </c:dLbls>
        <c:gapWidth val="22"/>
        <c:axId val="1957252144"/>
        <c:axId val="1962463584"/>
      </c:barChart>
      <c:catAx>
        <c:axId val="1957252144"/>
        <c:scaling>
          <c:orientation val="maxMin"/>
        </c:scaling>
        <c:delete val="0"/>
        <c:axPos val="l"/>
        <c:numFmt formatCode="General" sourceLinked="1"/>
        <c:majorTickMark val="out"/>
        <c:minorTickMark val="none"/>
        <c:tickLblPos val="none"/>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962463584"/>
        <c:crosses val="autoZero"/>
        <c:auto val="1"/>
        <c:lblAlgn val="ctr"/>
        <c:lblOffset val="100"/>
        <c:noMultiLvlLbl val="0"/>
      </c:catAx>
      <c:valAx>
        <c:axId val="1962463584"/>
        <c:scaling>
          <c:orientation val="minMax"/>
          <c:max val="85"/>
          <c:min val="0"/>
        </c:scaling>
        <c:delete val="1"/>
        <c:axPos val="t"/>
        <c:numFmt formatCode="0.0" sourceLinked="1"/>
        <c:majorTickMark val="out"/>
        <c:minorTickMark val="none"/>
        <c:tickLblPos val="nextTo"/>
        <c:crossAx val="1957252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ysClr val="windowText" lastClr="000000"/>
                </a:solidFill>
                <a:latin typeface="Helvetica" panose="020B0500000000000000" pitchFamily="34" charset="0"/>
                <a:ea typeface="+mn-ea"/>
                <a:cs typeface="+mn-cs"/>
              </a:defRPr>
            </a:pPr>
            <a:r>
              <a:rPr lang="en-US" sz="1050"/>
              <a:t>Depositadas </a:t>
            </a:r>
          </a:p>
          <a:p>
            <a:pPr>
              <a:defRPr sz="1050"/>
            </a:pPr>
            <a:r>
              <a:rPr lang="en-US" sz="1050"/>
              <a:t>en cuenta de </a:t>
            </a:r>
          </a:p>
          <a:p>
            <a:pPr>
              <a:defRPr sz="1050"/>
            </a:pPr>
            <a:r>
              <a:rPr lang="en-US" sz="1050"/>
              <a:t>clientes con crédito </a:t>
            </a:r>
          </a:p>
        </c:rich>
      </c:tx>
      <c:layout>
        <c:manualLayout>
          <c:xMode val="edge"/>
          <c:yMode val="edge"/>
          <c:x val="0.10592471413008842"/>
          <c:y val="2.3400700442203905E-3"/>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Helvetica" panose="020B0500000000000000" pitchFamily="34" charset="0"/>
              <a:ea typeface="+mn-ea"/>
              <a:cs typeface="+mn-cs"/>
            </a:defRPr>
          </a:pPr>
          <a:endParaRPr lang="es-MX"/>
        </a:p>
      </c:txPr>
    </c:title>
    <c:autoTitleDeleted val="0"/>
    <c:plotArea>
      <c:layout>
        <c:manualLayout>
          <c:layoutTarget val="inner"/>
          <c:xMode val="edge"/>
          <c:yMode val="edge"/>
          <c:x val="0"/>
          <c:y val="0.18850307206793135"/>
          <c:w val="0.46545227390160948"/>
          <c:h val="0.77907335301957303"/>
        </c:manualLayout>
      </c:layout>
      <c:barChart>
        <c:barDir val="bar"/>
        <c:grouping val="clustered"/>
        <c:varyColors val="0"/>
        <c:ser>
          <c:idx val="0"/>
          <c:order val="0"/>
          <c:tx>
            <c:strRef>
              <c:f>'39'!$E$8</c:f>
              <c:strCache>
                <c:ptCount val="1"/>
                <c:pt idx="0">
                  <c:v>Depositadas en cuenta de clientes con crédito </c:v>
                </c:pt>
              </c:strCache>
            </c:strRef>
          </c:tx>
          <c:spPr>
            <a:solidFill>
              <a:srgbClr val="0B7FAB"/>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ysClr val="windowText" lastClr="000000"/>
                    </a:solidFill>
                    <a:latin typeface="Helvetica" panose="020B0500000000000000"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'39'!$A$9:$A$16</c:f>
              <c:strCache>
                <c:ptCount val="8"/>
                <c:pt idx="0">
                  <c:v>2021, I</c:v>
                </c:pt>
                <c:pt idx="1">
                  <c:v>     II</c:v>
                </c:pt>
                <c:pt idx="2">
                  <c:v>    III</c:v>
                </c:pt>
                <c:pt idx="3">
                  <c:v>    IV</c:v>
                </c:pt>
                <c:pt idx="4">
                  <c:v>2022, I</c:v>
                </c:pt>
                <c:pt idx="5">
                  <c:v>     II</c:v>
                </c:pt>
                <c:pt idx="6">
                  <c:v>    III</c:v>
                </c:pt>
                <c:pt idx="7">
                  <c:v>    IV</c:v>
                </c:pt>
              </c:strCache>
            </c:strRef>
          </c:cat>
          <c:val>
            <c:numRef>
              <c:f>'39'!$E$9:$E$16</c:f>
              <c:numCache>
                <c:formatCode>0.0</c:formatCode>
                <c:ptCount val="8"/>
                <c:pt idx="0">
                  <c:v>13.8</c:v>
                </c:pt>
                <c:pt idx="1">
                  <c:v>14.1</c:v>
                </c:pt>
                <c:pt idx="2">
                  <c:v>15.2</c:v>
                </c:pt>
                <c:pt idx="3">
                  <c:v>15.9</c:v>
                </c:pt>
                <c:pt idx="4">
                  <c:v>17.2</c:v>
                </c:pt>
                <c:pt idx="5">
                  <c:v>17.600000000000001</c:v>
                </c:pt>
                <c:pt idx="6">
                  <c:v>19.600000000000001</c:v>
                </c:pt>
                <c:pt idx="7">
                  <c:v>19.7</c:v>
                </c:pt>
              </c:numCache>
            </c:numRef>
          </c:val>
          <c:extLst>
            <c:ext xmlns:c16="http://schemas.microsoft.com/office/drawing/2014/chart" uri="{C3380CC4-5D6E-409C-BE32-E72D297353CC}">
              <c16:uniqueId val="{00000000-102C-4429-A373-EB6BB3DA2160}"/>
            </c:ext>
          </c:extLst>
        </c:ser>
        <c:dLbls>
          <c:showLegendKey val="0"/>
          <c:showVal val="0"/>
          <c:showCatName val="0"/>
          <c:showSerName val="0"/>
          <c:showPercent val="0"/>
          <c:showBubbleSize val="0"/>
        </c:dLbls>
        <c:gapWidth val="22"/>
        <c:axId val="1957252144"/>
        <c:axId val="1962463584"/>
      </c:barChart>
      <c:catAx>
        <c:axId val="1957252144"/>
        <c:scaling>
          <c:orientation val="maxMin"/>
        </c:scaling>
        <c:delete val="0"/>
        <c:axPos val="r"/>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962463584"/>
        <c:crosses val="autoZero"/>
        <c:auto val="1"/>
        <c:lblAlgn val="ctr"/>
        <c:lblOffset val="100"/>
        <c:noMultiLvlLbl val="0"/>
      </c:catAx>
      <c:valAx>
        <c:axId val="1962463584"/>
        <c:scaling>
          <c:orientation val="maxMin"/>
          <c:max val="85"/>
          <c:min val="0"/>
        </c:scaling>
        <c:delete val="1"/>
        <c:axPos val="t"/>
        <c:numFmt formatCode="0.0" sourceLinked="1"/>
        <c:majorTickMark val="out"/>
        <c:minorTickMark val="none"/>
        <c:tickLblPos val="nextTo"/>
        <c:crossAx val="1957252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87604275498269E-2"/>
          <c:y val="4.897359821751527E-2"/>
          <c:w val="0.77364399723887589"/>
          <c:h val="0.84328448570395109"/>
        </c:manualLayout>
      </c:layout>
      <c:barChart>
        <c:barDir val="bar"/>
        <c:grouping val="clustered"/>
        <c:varyColors val="0"/>
        <c:ser>
          <c:idx val="0"/>
          <c:order val="0"/>
          <c:tx>
            <c:strRef>
              <c:f>'29'!$C$4</c:f>
              <c:strCache>
                <c:ptCount val="1"/>
                <c:pt idx="0">
                  <c:v>Porcentaje del número de remesas</c:v>
                </c:pt>
              </c:strCache>
            </c:strRef>
          </c:tx>
          <c:spPr>
            <a:solidFill>
              <a:srgbClr val="7C7B8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elvetica" panose="020B0500000000000000"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'29'!$B$5:$B$6</c:f>
              <c:strCache>
                <c:ptCount val="2"/>
                <c:pt idx="0">
                  <c:v>Femenino</c:v>
                </c:pt>
                <c:pt idx="1">
                  <c:v>Masculino</c:v>
                </c:pt>
              </c:strCache>
            </c:strRef>
          </c:cat>
          <c:val>
            <c:numRef>
              <c:f>'29'!$C$5:$C$6</c:f>
              <c:numCache>
                <c:formatCode>0.0</c:formatCode>
                <c:ptCount val="2"/>
                <c:pt idx="0">
                  <c:v>32.9</c:v>
                </c:pt>
                <c:pt idx="1">
                  <c:v>67.099999999999994</c:v>
                </c:pt>
              </c:numCache>
            </c:numRef>
          </c:val>
          <c:extLst>
            <c:ext xmlns:c16="http://schemas.microsoft.com/office/drawing/2014/chart" uri="{C3380CC4-5D6E-409C-BE32-E72D297353CC}">
              <c16:uniqueId val="{00000000-6512-429B-9C39-247723787E1C}"/>
            </c:ext>
          </c:extLst>
        </c:ser>
        <c:dLbls>
          <c:showLegendKey val="0"/>
          <c:showVal val="0"/>
          <c:showCatName val="0"/>
          <c:showSerName val="0"/>
          <c:showPercent val="0"/>
          <c:showBubbleSize val="0"/>
        </c:dLbls>
        <c:gapWidth val="29"/>
        <c:axId val="1102208527"/>
        <c:axId val="1106194783"/>
      </c:barChart>
      <c:catAx>
        <c:axId val="1102208527"/>
        <c:scaling>
          <c:orientation val="maxMin"/>
        </c:scaling>
        <c:delete val="0"/>
        <c:axPos val="r"/>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106194783"/>
        <c:crosses val="autoZero"/>
        <c:auto val="1"/>
        <c:lblAlgn val="ctr"/>
        <c:lblOffset val="100"/>
        <c:noMultiLvlLbl val="0"/>
      </c:catAx>
      <c:valAx>
        <c:axId val="1106194783"/>
        <c:scaling>
          <c:orientation val="maxMin"/>
          <c:max val="80"/>
          <c:min val="0"/>
        </c:scaling>
        <c:delete val="1"/>
        <c:axPos val="t"/>
        <c:numFmt formatCode="0.0" sourceLinked="1"/>
        <c:majorTickMark val="out"/>
        <c:minorTickMark val="none"/>
        <c:tickLblPos val="nextTo"/>
        <c:crossAx val="110220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921631008245184"/>
          <c:y val="3.9090856200911461E-2"/>
          <c:w val="0.79754846333106511"/>
          <c:h val="0.83228894219608451"/>
        </c:manualLayout>
      </c:layout>
      <c:barChart>
        <c:barDir val="bar"/>
        <c:grouping val="clustered"/>
        <c:varyColors val="0"/>
        <c:ser>
          <c:idx val="0"/>
          <c:order val="0"/>
          <c:tx>
            <c:strRef>
              <c:f>'29'!$D$4</c:f>
              <c:strCache>
                <c:ptCount val="1"/>
                <c:pt idx="0">
                  <c:v>Porcentaje del monto de las remesas </c:v>
                </c:pt>
              </c:strCache>
            </c:strRef>
          </c:tx>
          <c:spPr>
            <a:solidFill>
              <a:srgbClr val="A4B1C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ysClr val="windowText" lastClr="000000"/>
                    </a:solidFill>
                    <a:latin typeface="Helvetica" panose="020B0500000000000000"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'29'!$B$5:$B$6</c:f>
              <c:strCache>
                <c:ptCount val="2"/>
                <c:pt idx="0">
                  <c:v>Femenino</c:v>
                </c:pt>
                <c:pt idx="1">
                  <c:v>Masculino</c:v>
                </c:pt>
              </c:strCache>
            </c:strRef>
          </c:cat>
          <c:val>
            <c:numRef>
              <c:f>'29'!$D$5:$D$6</c:f>
              <c:numCache>
                <c:formatCode>0.0</c:formatCode>
                <c:ptCount val="2"/>
                <c:pt idx="0">
                  <c:v>28.6</c:v>
                </c:pt>
                <c:pt idx="1">
                  <c:v>71.400000000000006</c:v>
                </c:pt>
              </c:numCache>
            </c:numRef>
          </c:val>
          <c:extLst>
            <c:ext xmlns:c16="http://schemas.microsoft.com/office/drawing/2014/chart" uri="{C3380CC4-5D6E-409C-BE32-E72D297353CC}">
              <c16:uniqueId val="{00000000-1FCB-472A-904D-D6CF302E7926}"/>
            </c:ext>
          </c:extLst>
        </c:ser>
        <c:dLbls>
          <c:showLegendKey val="0"/>
          <c:showVal val="0"/>
          <c:showCatName val="0"/>
          <c:showSerName val="0"/>
          <c:showPercent val="0"/>
          <c:showBubbleSize val="0"/>
        </c:dLbls>
        <c:gapWidth val="29"/>
        <c:axId val="1102208527"/>
        <c:axId val="1106194783"/>
      </c:barChart>
      <c:catAx>
        <c:axId val="1102208527"/>
        <c:scaling>
          <c:orientation val="maxMin"/>
        </c:scaling>
        <c:delete val="0"/>
        <c:axPos val="l"/>
        <c:numFmt formatCode="General" sourceLinked="1"/>
        <c:majorTickMark val="out"/>
        <c:minorTickMark val="none"/>
        <c:tickLblPos val="none"/>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106194783"/>
        <c:crosses val="autoZero"/>
        <c:auto val="1"/>
        <c:lblAlgn val="ctr"/>
        <c:lblOffset val="100"/>
        <c:noMultiLvlLbl val="0"/>
      </c:catAx>
      <c:valAx>
        <c:axId val="1106194783"/>
        <c:scaling>
          <c:orientation val="minMax"/>
          <c:max val="80"/>
          <c:min val="0"/>
        </c:scaling>
        <c:delete val="1"/>
        <c:axPos val="t"/>
        <c:numFmt formatCode="0.0" sourceLinked="1"/>
        <c:majorTickMark val="out"/>
        <c:minorTickMark val="none"/>
        <c:tickLblPos val="nextTo"/>
        <c:crossAx val="110220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87604275498269E-2"/>
          <c:y val="4.897359821751527E-2"/>
          <c:w val="0.77364399723887589"/>
          <c:h val="0.84328448570395109"/>
        </c:manualLayout>
      </c:layout>
      <c:barChart>
        <c:barDir val="bar"/>
        <c:grouping val="clustered"/>
        <c:varyColors val="0"/>
        <c:ser>
          <c:idx val="0"/>
          <c:order val="0"/>
          <c:tx>
            <c:strRef>
              <c:f>'29'!$C$4</c:f>
              <c:strCache>
                <c:ptCount val="1"/>
                <c:pt idx="0">
                  <c:v>Porcentaje del número de remesas</c:v>
                </c:pt>
              </c:strCache>
            </c:strRef>
          </c:tx>
          <c:spPr>
            <a:solidFill>
              <a:srgbClr val="00457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elvetica" panose="020B0500000000000000"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'29'!$B$8:$B$9</c:f>
              <c:strCache>
                <c:ptCount val="2"/>
                <c:pt idx="0">
                  <c:v>Femenino</c:v>
                </c:pt>
                <c:pt idx="1">
                  <c:v>Masculino</c:v>
                </c:pt>
              </c:strCache>
            </c:strRef>
          </c:cat>
          <c:val>
            <c:numRef>
              <c:f>'29'!$C$8:$C$9</c:f>
              <c:numCache>
                <c:formatCode>0.0</c:formatCode>
                <c:ptCount val="2"/>
                <c:pt idx="0">
                  <c:v>65.7</c:v>
                </c:pt>
                <c:pt idx="1">
                  <c:v>34.299999999999997</c:v>
                </c:pt>
              </c:numCache>
            </c:numRef>
          </c:val>
          <c:extLst>
            <c:ext xmlns:c16="http://schemas.microsoft.com/office/drawing/2014/chart" uri="{C3380CC4-5D6E-409C-BE32-E72D297353CC}">
              <c16:uniqueId val="{00000000-3D77-42EC-AE12-A84C2E4AF14B}"/>
            </c:ext>
          </c:extLst>
        </c:ser>
        <c:dLbls>
          <c:showLegendKey val="0"/>
          <c:showVal val="0"/>
          <c:showCatName val="0"/>
          <c:showSerName val="0"/>
          <c:showPercent val="0"/>
          <c:showBubbleSize val="0"/>
        </c:dLbls>
        <c:gapWidth val="29"/>
        <c:axId val="1102208527"/>
        <c:axId val="1106194783"/>
      </c:barChart>
      <c:catAx>
        <c:axId val="1102208527"/>
        <c:scaling>
          <c:orientation val="maxMin"/>
        </c:scaling>
        <c:delete val="0"/>
        <c:axPos val="r"/>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106194783"/>
        <c:crosses val="autoZero"/>
        <c:auto val="1"/>
        <c:lblAlgn val="ctr"/>
        <c:lblOffset val="100"/>
        <c:noMultiLvlLbl val="0"/>
      </c:catAx>
      <c:valAx>
        <c:axId val="1106194783"/>
        <c:scaling>
          <c:orientation val="maxMin"/>
          <c:max val="80"/>
          <c:min val="0"/>
        </c:scaling>
        <c:delete val="1"/>
        <c:axPos val="t"/>
        <c:numFmt formatCode="0.0" sourceLinked="1"/>
        <c:majorTickMark val="out"/>
        <c:minorTickMark val="none"/>
        <c:tickLblPos val="nextTo"/>
        <c:crossAx val="110220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921631008245184"/>
          <c:y val="3.9090856200911461E-2"/>
          <c:w val="0.79754846333106511"/>
          <c:h val="0.83228894219608451"/>
        </c:manualLayout>
      </c:layout>
      <c:barChart>
        <c:barDir val="bar"/>
        <c:grouping val="clustered"/>
        <c:varyColors val="0"/>
        <c:ser>
          <c:idx val="0"/>
          <c:order val="0"/>
          <c:tx>
            <c:strRef>
              <c:f>'29'!$D$4</c:f>
              <c:strCache>
                <c:ptCount val="1"/>
                <c:pt idx="0">
                  <c:v>Porcentaje del monto de las remesas </c:v>
                </c:pt>
              </c:strCache>
            </c:strRef>
          </c:tx>
          <c:spPr>
            <a:solidFill>
              <a:srgbClr val="A2D4D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ysClr val="windowText" lastClr="000000"/>
                    </a:solidFill>
                    <a:latin typeface="Helvetica" panose="020B0500000000000000"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'29'!$B$8:$B$9</c:f>
              <c:strCache>
                <c:ptCount val="2"/>
                <c:pt idx="0">
                  <c:v>Femenino</c:v>
                </c:pt>
                <c:pt idx="1">
                  <c:v>Masculino</c:v>
                </c:pt>
              </c:strCache>
            </c:strRef>
          </c:cat>
          <c:val>
            <c:numRef>
              <c:f>'29'!$D$8:$D$9</c:f>
              <c:numCache>
                <c:formatCode>0.0</c:formatCode>
                <c:ptCount val="2"/>
                <c:pt idx="0">
                  <c:v>64.599999999999994</c:v>
                </c:pt>
                <c:pt idx="1">
                  <c:v>35.4</c:v>
                </c:pt>
              </c:numCache>
            </c:numRef>
          </c:val>
          <c:extLst>
            <c:ext xmlns:c16="http://schemas.microsoft.com/office/drawing/2014/chart" uri="{C3380CC4-5D6E-409C-BE32-E72D297353CC}">
              <c16:uniqueId val="{00000000-70F0-4F63-9E07-8FB915495385}"/>
            </c:ext>
          </c:extLst>
        </c:ser>
        <c:dLbls>
          <c:showLegendKey val="0"/>
          <c:showVal val="0"/>
          <c:showCatName val="0"/>
          <c:showSerName val="0"/>
          <c:showPercent val="0"/>
          <c:showBubbleSize val="0"/>
        </c:dLbls>
        <c:gapWidth val="29"/>
        <c:axId val="1102208527"/>
        <c:axId val="1106194783"/>
      </c:barChart>
      <c:catAx>
        <c:axId val="1102208527"/>
        <c:scaling>
          <c:orientation val="maxMin"/>
        </c:scaling>
        <c:delete val="0"/>
        <c:axPos val="l"/>
        <c:numFmt formatCode="General" sourceLinked="1"/>
        <c:majorTickMark val="out"/>
        <c:minorTickMark val="none"/>
        <c:tickLblPos val="none"/>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106194783"/>
        <c:crosses val="autoZero"/>
        <c:auto val="1"/>
        <c:lblAlgn val="ctr"/>
        <c:lblOffset val="100"/>
        <c:noMultiLvlLbl val="0"/>
      </c:catAx>
      <c:valAx>
        <c:axId val="1106194783"/>
        <c:scaling>
          <c:orientation val="minMax"/>
          <c:max val="80"/>
          <c:min val="0"/>
        </c:scaling>
        <c:delete val="1"/>
        <c:axPos val="t"/>
        <c:numFmt formatCode="0.0" sourceLinked="1"/>
        <c:majorTickMark val="out"/>
        <c:minorTickMark val="none"/>
        <c:tickLblPos val="nextTo"/>
        <c:crossAx val="110220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ysClr val="windowText" lastClr="000000"/>
                </a:solidFill>
                <a:latin typeface="Helvetica" panose="020B0500000000000000" pitchFamily="34" charset="0"/>
                <a:ea typeface="+mn-ea"/>
                <a:cs typeface="+mn-cs"/>
              </a:defRPr>
            </a:pPr>
            <a:r>
              <a:rPr lang="en-US"/>
              <a:t>Masa salarial de los trabajadores mexicanos inmigrantes </a:t>
            </a:r>
          </a:p>
          <a:p>
            <a:pPr>
              <a:defRPr sz="1100"/>
            </a:pPr>
            <a:r>
              <a:rPr lang="en-US"/>
              <a:t>Millones de dólares </a:t>
            </a:r>
          </a:p>
        </c:rich>
      </c:tx>
      <c:layout>
        <c:manualLayout>
          <c:xMode val="edge"/>
          <c:yMode val="edge"/>
          <c:x val="0.13541292753265202"/>
          <c:y val="7.5534163534303117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Helvetica" panose="020B0500000000000000" pitchFamily="34" charset="0"/>
              <a:ea typeface="+mn-ea"/>
              <a:cs typeface="+mn-cs"/>
            </a:defRPr>
          </a:pPr>
          <a:endParaRPr lang="es-MX"/>
        </a:p>
      </c:txPr>
    </c:title>
    <c:autoTitleDeleted val="0"/>
    <c:plotArea>
      <c:layout>
        <c:manualLayout>
          <c:layoutTarget val="inner"/>
          <c:xMode val="edge"/>
          <c:yMode val="edge"/>
          <c:x val="0.15202570978874844"/>
          <c:y val="0.37260673790431892"/>
          <c:w val="0.68547849412476447"/>
          <c:h val="0.60207731829830446"/>
        </c:manualLayout>
      </c:layout>
      <c:barChart>
        <c:barDir val="bar"/>
        <c:grouping val="clustered"/>
        <c:varyColors val="0"/>
        <c:ser>
          <c:idx val="0"/>
          <c:order val="0"/>
          <c:tx>
            <c:strRef>
              <c:f>'47'!$D$4</c:f>
              <c:strCache>
                <c:ptCount val="1"/>
                <c:pt idx="0">
                  <c:v>Masa salarial de los trabajadores mexicanos inmigrantes Millones de dólares </c:v>
                </c:pt>
              </c:strCache>
            </c:strRef>
          </c:tx>
          <c:spPr>
            <a:solidFill>
              <a:srgbClr val="0B7FAB"/>
            </a:solidFill>
            <a:ln>
              <a:solidFill>
                <a:srgbClr val="0B7FAB"/>
              </a:solidFill>
            </a:ln>
            <a:effectLst/>
          </c:spPr>
          <c:invertIfNegative val="0"/>
          <c:dLbls>
            <c:dLbl>
              <c:idx val="2"/>
              <c:layout>
                <c:manualLayout>
                  <c:x val="-0.19950307424925343"/>
                  <c:y val="4.985193975058230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80-40FD-94F9-2B33B2ED2B4D}"/>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elvetica" panose="020B0500000000000000"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'47'!$B$5:$B$7</c:f>
              <c:strCache>
                <c:ptCount val="3"/>
                <c:pt idx="0">
                  <c:v>Total</c:v>
                </c:pt>
                <c:pt idx="1">
                  <c:v>Hombres</c:v>
                </c:pt>
                <c:pt idx="2">
                  <c:v>Mujeres</c:v>
                </c:pt>
              </c:strCache>
            </c:strRef>
          </c:cat>
          <c:val>
            <c:numRef>
              <c:f>'47'!$D$5:$D$7</c:f>
              <c:numCache>
                <c:formatCode>#,##0</c:formatCode>
                <c:ptCount val="3"/>
                <c:pt idx="0">
                  <c:v>932380</c:v>
                </c:pt>
                <c:pt idx="1">
                  <c:v>664545</c:v>
                </c:pt>
                <c:pt idx="2">
                  <c:v>267835</c:v>
                </c:pt>
              </c:numCache>
            </c:numRef>
          </c:val>
          <c:extLst>
            <c:ext xmlns:c16="http://schemas.microsoft.com/office/drawing/2014/chart" uri="{C3380CC4-5D6E-409C-BE32-E72D297353CC}">
              <c16:uniqueId val="{00000001-1380-40FD-94F9-2B33B2ED2B4D}"/>
            </c:ext>
          </c:extLst>
        </c:ser>
        <c:dLbls>
          <c:showLegendKey val="0"/>
          <c:showVal val="0"/>
          <c:showCatName val="0"/>
          <c:showSerName val="0"/>
          <c:showPercent val="0"/>
          <c:showBubbleSize val="0"/>
        </c:dLbls>
        <c:gapWidth val="29"/>
        <c:axId val="1102208527"/>
        <c:axId val="1106194783"/>
      </c:barChart>
      <c:catAx>
        <c:axId val="1102208527"/>
        <c:scaling>
          <c:orientation val="maxMin"/>
        </c:scaling>
        <c:delete val="0"/>
        <c:axPos val="l"/>
        <c:numFmt formatCode="General" sourceLinked="1"/>
        <c:majorTickMark val="out"/>
        <c:minorTickMark val="none"/>
        <c:tickLblPos val="none"/>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106194783"/>
        <c:crosses val="autoZero"/>
        <c:auto val="1"/>
        <c:lblAlgn val="ctr"/>
        <c:lblOffset val="100"/>
        <c:noMultiLvlLbl val="0"/>
      </c:catAx>
      <c:valAx>
        <c:axId val="1106194783"/>
        <c:scaling>
          <c:orientation val="minMax"/>
          <c:max val="950000"/>
          <c:min val="0"/>
        </c:scaling>
        <c:delete val="1"/>
        <c:axPos val="t"/>
        <c:numFmt formatCode="#,##0" sourceLinked="1"/>
        <c:majorTickMark val="out"/>
        <c:minorTickMark val="none"/>
        <c:tickLblPos val="nextTo"/>
        <c:crossAx val="110220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4168685945456533"/>
          <c:y val="0.10762428395309794"/>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Helvetica" panose="020B0500000000000000" pitchFamily="34" charset="0"/>
              <a:ea typeface="+mn-ea"/>
              <a:cs typeface="+mn-cs"/>
            </a:defRPr>
          </a:pPr>
          <a:endParaRPr lang="es-MX"/>
        </a:p>
      </c:txPr>
    </c:title>
    <c:autoTitleDeleted val="0"/>
    <c:plotArea>
      <c:layout>
        <c:manualLayout>
          <c:layoutTarget val="inner"/>
          <c:xMode val="edge"/>
          <c:yMode val="edge"/>
          <c:x val="0.38806091343749632"/>
          <c:y val="0.35105745125760346"/>
          <c:w val="0.61175870517231079"/>
          <c:h val="0.62941621139950266"/>
        </c:manualLayout>
      </c:layout>
      <c:barChart>
        <c:barDir val="bar"/>
        <c:grouping val="clustered"/>
        <c:varyColors val="0"/>
        <c:ser>
          <c:idx val="0"/>
          <c:order val="0"/>
          <c:tx>
            <c:strRef>
              <c:f>'47'!$E$4</c:f>
              <c:strCache>
                <c:ptCount val="1"/>
                <c:pt idx="0">
                  <c:v>Porcentaje de la masa salarial enviada como remesas electrónicas </c:v>
                </c:pt>
              </c:strCache>
            </c:strRef>
          </c:tx>
          <c:spPr>
            <a:solidFill>
              <a:srgbClr val="A2D4D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ysClr val="windowText" lastClr="000000"/>
                    </a:solidFill>
                    <a:latin typeface="Helvetica" panose="020B0500000000000000"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'47'!$B$5:$B$7</c:f>
              <c:strCache>
                <c:ptCount val="3"/>
                <c:pt idx="0">
                  <c:v>Total</c:v>
                </c:pt>
                <c:pt idx="1">
                  <c:v>Hombres</c:v>
                </c:pt>
                <c:pt idx="2">
                  <c:v>Mujeres</c:v>
                </c:pt>
              </c:strCache>
            </c:strRef>
          </c:cat>
          <c:val>
            <c:numRef>
              <c:f>'47'!$E$5:$E$7</c:f>
              <c:numCache>
                <c:formatCode>#,##0.0</c:formatCode>
                <c:ptCount val="3"/>
                <c:pt idx="0">
                  <c:v>17.8</c:v>
                </c:pt>
                <c:pt idx="1">
                  <c:v>17.8</c:v>
                </c:pt>
                <c:pt idx="2">
                  <c:v>17.7</c:v>
                </c:pt>
              </c:numCache>
            </c:numRef>
          </c:val>
          <c:extLst>
            <c:ext xmlns:c16="http://schemas.microsoft.com/office/drawing/2014/chart" uri="{C3380CC4-5D6E-409C-BE32-E72D297353CC}">
              <c16:uniqueId val="{00000000-030F-4C8E-BB4E-E70A1C946401}"/>
            </c:ext>
          </c:extLst>
        </c:ser>
        <c:dLbls>
          <c:showLegendKey val="0"/>
          <c:showVal val="0"/>
          <c:showCatName val="0"/>
          <c:showSerName val="0"/>
          <c:showPercent val="0"/>
          <c:showBubbleSize val="0"/>
        </c:dLbls>
        <c:gapWidth val="29"/>
        <c:axId val="1102208527"/>
        <c:axId val="1106194783"/>
      </c:barChart>
      <c:catAx>
        <c:axId val="1102208527"/>
        <c:scaling>
          <c:orientation val="maxMin"/>
        </c:scaling>
        <c:delete val="0"/>
        <c:axPos val="l"/>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106194783"/>
        <c:crosses val="autoZero"/>
        <c:auto val="1"/>
        <c:lblAlgn val="ctr"/>
        <c:lblOffset val="100"/>
        <c:noMultiLvlLbl val="0"/>
      </c:catAx>
      <c:valAx>
        <c:axId val="1106194783"/>
        <c:scaling>
          <c:orientation val="minMax"/>
        </c:scaling>
        <c:delete val="1"/>
        <c:axPos val="t"/>
        <c:numFmt formatCode="#,##0.0" sourceLinked="1"/>
        <c:majorTickMark val="out"/>
        <c:minorTickMark val="none"/>
        <c:tickLblPos val="nextTo"/>
        <c:crossAx val="110220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9642041264668976"/>
          <c:y val="0.73068763308507079"/>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4.5829532452971958E-2"/>
          <c:y val="0.14444091808856971"/>
          <c:w val="0.96263269639065818"/>
          <c:h val="0.57086655651348828"/>
        </c:manualLayout>
      </c:layout>
      <c:barChart>
        <c:barDir val="col"/>
        <c:grouping val="clustered"/>
        <c:varyColors val="0"/>
        <c:ser>
          <c:idx val="0"/>
          <c:order val="0"/>
          <c:tx>
            <c:strRef>
              <c:f>'10 y 12'!$C$47</c:f>
              <c:strCache>
                <c:ptCount val="1"/>
                <c:pt idx="0">
                  <c:v>En el total de inmigrantes </c:v>
                </c:pt>
              </c:strCache>
            </c:strRef>
          </c:tx>
          <c:spPr>
            <a:solidFill>
              <a:srgbClr val="A4B1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'10 y 12'!$A$48:$A$56</c:f>
              <c:numCache>
                <c:formatCode>General</c:formatCode>
                <c:ptCount val="9"/>
                <c:pt idx="0">
                  <c:v>2007</c:v>
                </c:pt>
                <c:pt idx="1">
                  <c:v>2009</c:v>
                </c:pt>
                <c:pt idx="2">
                  <c:v>2010</c:v>
                </c:pt>
                <c:pt idx="3">
                  <c:v>2012</c:v>
                </c:pt>
                <c:pt idx="4">
                  <c:v>2015</c:v>
                </c:pt>
                <c:pt idx="5">
                  <c:v>2017</c:v>
                </c:pt>
                <c:pt idx="6">
                  <c:v>2019</c:v>
                </c:pt>
                <c:pt idx="7">
                  <c:v>2021</c:v>
                </c:pt>
                <c:pt idx="8">
                  <c:v>2022</c:v>
                </c:pt>
              </c:numCache>
            </c:numRef>
          </c:cat>
          <c:val>
            <c:numRef>
              <c:f>'10 y 12'!$C$48:$C$56</c:f>
              <c:numCache>
                <c:formatCode>#,##0.0</c:formatCode>
                <c:ptCount val="9"/>
                <c:pt idx="0">
                  <c:v>49.7</c:v>
                </c:pt>
                <c:pt idx="1">
                  <c:v>50</c:v>
                </c:pt>
                <c:pt idx="2">
                  <c:v>50.9</c:v>
                </c:pt>
                <c:pt idx="3">
                  <c:v>51.3</c:v>
                </c:pt>
                <c:pt idx="4">
                  <c:v>51.4</c:v>
                </c:pt>
                <c:pt idx="5">
                  <c:v>51.6</c:v>
                </c:pt>
                <c:pt idx="6">
                  <c:v>51.8</c:v>
                </c:pt>
                <c:pt idx="7">
                  <c:v>51.3</c:v>
                </c:pt>
                <c:pt idx="8">
                  <c:v>51.2</c:v>
                </c:pt>
              </c:numCache>
            </c:numRef>
          </c:val>
          <c:extLst>
            <c:ext xmlns:c16="http://schemas.microsoft.com/office/drawing/2014/chart" uri="{C3380CC4-5D6E-409C-BE32-E72D297353CC}">
              <c16:uniqueId val="{00000000-FD30-4C57-8872-53B1C6015D0A}"/>
            </c:ext>
          </c:extLst>
        </c:ser>
        <c:dLbls>
          <c:showLegendKey val="0"/>
          <c:showVal val="0"/>
          <c:showCatName val="0"/>
          <c:showSerName val="0"/>
          <c:showPercent val="0"/>
          <c:showBubbleSize val="0"/>
        </c:dLbls>
        <c:gapWidth val="29"/>
        <c:overlap val="-27"/>
        <c:axId val="119570904"/>
        <c:axId val="119571232"/>
      </c:barChart>
      <c:catAx>
        <c:axId val="119570904"/>
        <c:scaling>
          <c:orientation val="minMax"/>
        </c:scaling>
        <c:delete val="0"/>
        <c:axPos val="t"/>
        <c:numFmt formatCode="General" sourceLinked="1"/>
        <c:majorTickMark val="out"/>
        <c:minorTickMark val="none"/>
        <c:tickLblPos val="none"/>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604020202030204" pitchFamily="34" charset="0"/>
                <a:ea typeface="+mn-ea"/>
                <a:cs typeface="+mn-cs"/>
              </a:defRPr>
            </a:pPr>
            <a:endParaRPr lang="es-MX"/>
          </a:p>
        </c:txPr>
        <c:crossAx val="119571232"/>
        <c:crosses val="autoZero"/>
        <c:auto val="1"/>
        <c:lblAlgn val="ctr"/>
        <c:lblOffset val="100"/>
        <c:noMultiLvlLbl val="0"/>
      </c:catAx>
      <c:valAx>
        <c:axId val="119571232"/>
        <c:scaling>
          <c:orientation val="maxMin"/>
          <c:max val="52"/>
          <c:min val="40"/>
        </c:scaling>
        <c:delete val="1"/>
        <c:axPos val="l"/>
        <c:numFmt formatCode="#,##0.0" sourceLinked="1"/>
        <c:majorTickMark val="out"/>
        <c:minorTickMark val="none"/>
        <c:tickLblPos val="nextTo"/>
        <c:crossAx val="119570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ysClr val="windowText" lastClr="000000"/>
                </a:solidFill>
                <a:latin typeface="Helvetica" panose="020B0500000000000000" pitchFamily="34" charset="0"/>
                <a:ea typeface="+mn-ea"/>
                <a:cs typeface="+mn-cs"/>
              </a:defRPr>
            </a:pPr>
            <a:r>
              <a:rPr lang="en-US" dirty="0"/>
              <a:t>Monto de </a:t>
            </a:r>
            <a:r>
              <a:rPr lang="en-US" dirty="0" err="1"/>
              <a:t>remesas</a:t>
            </a:r>
            <a:r>
              <a:rPr lang="en-US" dirty="0"/>
              <a:t> </a:t>
            </a:r>
            <a:r>
              <a:rPr lang="en-US" dirty="0" err="1"/>
              <a:t>electrónicas</a:t>
            </a:r>
            <a:r>
              <a:rPr lang="en-US" dirty="0"/>
              <a:t> </a:t>
            </a:r>
          </a:p>
          <a:p>
            <a:pPr>
              <a:defRPr sz="1100"/>
            </a:pPr>
            <a:r>
              <a:rPr lang="en-US" dirty="0" err="1"/>
              <a:t>Millones</a:t>
            </a:r>
            <a:r>
              <a:rPr lang="en-US" dirty="0"/>
              <a:t> de </a:t>
            </a:r>
            <a:r>
              <a:rPr lang="en-US" dirty="0" err="1"/>
              <a:t>dólares</a:t>
            </a:r>
            <a:endParaRPr lang="en-US" dirty="0"/>
          </a:p>
        </c:rich>
      </c:tx>
      <c:layout>
        <c:manualLayout>
          <c:xMode val="edge"/>
          <c:yMode val="edge"/>
          <c:x val="0.11123627472977381"/>
          <c:y val="5.8460948049762561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Helvetica" panose="020B0500000000000000" pitchFamily="34" charset="0"/>
              <a:ea typeface="+mn-ea"/>
              <a:cs typeface="+mn-cs"/>
            </a:defRPr>
          </a:pPr>
          <a:endParaRPr lang="es-MX"/>
        </a:p>
      </c:txPr>
    </c:title>
    <c:autoTitleDeleted val="0"/>
    <c:plotArea>
      <c:layout>
        <c:manualLayout>
          <c:layoutTarget val="inner"/>
          <c:xMode val="edge"/>
          <c:yMode val="edge"/>
          <c:x val="0.26921188718059569"/>
          <c:y val="0.36465762008162261"/>
          <c:w val="0.61175870517231079"/>
          <c:h val="0.61579197017940568"/>
        </c:manualLayout>
      </c:layout>
      <c:barChart>
        <c:barDir val="bar"/>
        <c:grouping val="clustered"/>
        <c:varyColors val="0"/>
        <c:ser>
          <c:idx val="0"/>
          <c:order val="0"/>
          <c:tx>
            <c:strRef>
              <c:f>'47'!$C$4</c:f>
              <c:strCache>
                <c:ptCount val="1"/>
                <c:pt idx="0">
                  <c:v>Monto de remesas electrónicas recibidas Millones de dólares</c:v>
                </c:pt>
              </c:strCache>
            </c:strRef>
          </c:tx>
          <c:spPr>
            <a:solidFill>
              <a:srgbClr val="00457D"/>
            </a:solidFill>
            <a:ln>
              <a:noFill/>
            </a:ln>
            <a:effectLst/>
          </c:spPr>
          <c:invertIfNegative val="0"/>
          <c:dLbls>
            <c:dLbl>
              <c:idx val="2"/>
              <c:layout>
                <c:manualLayout>
                  <c:x val="4.2481464751388705E-3"/>
                  <c:y val="1.3031682379934082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Helvetica" panose="020B0500000000000000" pitchFamily="34" charset="0"/>
                      <a:ea typeface="+mn-ea"/>
                      <a:cs typeface="+mn-cs"/>
                    </a:defRPr>
                  </a:pPr>
                  <a:endParaRPr lang="es-MX"/>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B3-4CA1-8F7D-BB398BA80FA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Helvetica" panose="020B0500000000000000"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'47'!$B$5:$B$7</c:f>
              <c:strCache>
                <c:ptCount val="3"/>
                <c:pt idx="0">
                  <c:v>Total</c:v>
                </c:pt>
                <c:pt idx="1">
                  <c:v>Hombres</c:v>
                </c:pt>
                <c:pt idx="2">
                  <c:v>Mujeres</c:v>
                </c:pt>
              </c:strCache>
            </c:strRef>
          </c:cat>
          <c:val>
            <c:numRef>
              <c:f>'47'!$C$5:$C$7</c:f>
              <c:numCache>
                <c:formatCode>#,##0</c:formatCode>
                <c:ptCount val="3"/>
                <c:pt idx="0">
                  <c:v>165542</c:v>
                </c:pt>
                <c:pt idx="1">
                  <c:v>118234</c:v>
                </c:pt>
                <c:pt idx="2">
                  <c:v>47308</c:v>
                </c:pt>
              </c:numCache>
            </c:numRef>
          </c:val>
          <c:extLst>
            <c:ext xmlns:c16="http://schemas.microsoft.com/office/drawing/2014/chart" uri="{C3380CC4-5D6E-409C-BE32-E72D297353CC}">
              <c16:uniqueId val="{00000001-6EB3-4CA1-8F7D-BB398BA80FA8}"/>
            </c:ext>
          </c:extLst>
        </c:ser>
        <c:dLbls>
          <c:showLegendKey val="0"/>
          <c:showVal val="0"/>
          <c:showCatName val="0"/>
          <c:showSerName val="0"/>
          <c:showPercent val="0"/>
          <c:showBubbleSize val="0"/>
        </c:dLbls>
        <c:gapWidth val="29"/>
        <c:axId val="1102208527"/>
        <c:axId val="1106194783"/>
      </c:barChart>
      <c:catAx>
        <c:axId val="1102208527"/>
        <c:scaling>
          <c:orientation val="maxMin"/>
        </c:scaling>
        <c:delete val="0"/>
        <c:axPos val="r"/>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500000000000000" pitchFamily="34" charset="0"/>
                <a:ea typeface="+mn-ea"/>
                <a:cs typeface="+mn-cs"/>
              </a:defRPr>
            </a:pPr>
            <a:endParaRPr lang="es-MX"/>
          </a:p>
        </c:txPr>
        <c:crossAx val="1106194783"/>
        <c:crosses val="autoZero"/>
        <c:auto val="1"/>
        <c:lblAlgn val="ctr"/>
        <c:lblOffset val="100"/>
        <c:noMultiLvlLbl val="0"/>
      </c:catAx>
      <c:valAx>
        <c:axId val="1106194783"/>
        <c:scaling>
          <c:orientation val="maxMin"/>
          <c:max val="300000"/>
          <c:min val="0"/>
        </c:scaling>
        <c:delete val="1"/>
        <c:axPos val="t"/>
        <c:numFmt formatCode="#,##0" sourceLinked="1"/>
        <c:majorTickMark val="out"/>
        <c:minorTickMark val="none"/>
        <c:tickLblPos val="nextTo"/>
        <c:crossAx val="110220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500000000000000" pitchFamily="34" charset="0"/>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0"/>
          <a:lstStyle/>
          <a:p>
            <a:pPr>
              <a:defRPr sz="1400" b="0" i="0" u="none" strike="noStrike" kern="1200" spc="0" baseline="0">
                <a:solidFill>
                  <a:sysClr val="windowText" lastClr="000000"/>
                </a:solidFill>
                <a:latin typeface="Helvetica" panose="020B0604020202030204" pitchFamily="34" charset="0"/>
                <a:ea typeface="+mn-ea"/>
                <a:cs typeface="+mn-cs"/>
              </a:defRPr>
            </a:pPr>
            <a:r>
              <a:rPr lang="es-MX" sz="1400" b="1">
                <a:solidFill>
                  <a:sysClr val="windowText" lastClr="000000"/>
                </a:solidFill>
              </a:rPr>
              <a:t>INGRESO DE MÉXICO POR REMESAS FAMILIARES EN DÓLARES CORRIENTES Y PESOS CONSTANTES</a:t>
            </a:r>
            <a:endParaRPr lang="es-MX" sz="1400" b="1" baseline="0">
              <a:solidFill>
                <a:sysClr val="windowText" lastClr="000000"/>
              </a:solidFill>
            </a:endParaRPr>
          </a:p>
          <a:p>
            <a:pPr>
              <a:defRPr sz="1400">
                <a:solidFill>
                  <a:sysClr val="windowText" lastClr="000000"/>
                </a:solidFill>
              </a:defRPr>
            </a:pPr>
            <a:r>
              <a:rPr lang="es-MX" sz="1400" baseline="0">
                <a:solidFill>
                  <a:sysClr val="windowText" lastClr="000000"/>
                </a:solidFill>
              </a:rPr>
              <a:t>Variaciones porcentuales anuales </a:t>
            </a:r>
            <a:endParaRPr lang="es-MX" sz="1400">
              <a:solidFill>
                <a:sysClr val="windowText" lastClr="000000"/>
              </a:solidFill>
            </a:endParaRPr>
          </a:p>
        </c:rich>
      </c:tx>
      <c:layout>
        <c:manualLayout>
          <c:xMode val="edge"/>
          <c:yMode val="edge"/>
          <c:x val="9.867159938409352E-2"/>
          <c:y val="2.9842581587099556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2.2529488870131894E-2"/>
          <c:y val="0.2579430361806947"/>
          <c:w val="0.96351575456053073"/>
          <c:h val="0.66196001001063287"/>
        </c:manualLayout>
      </c:layout>
      <c:barChart>
        <c:barDir val="col"/>
        <c:grouping val="stacked"/>
        <c:varyColors val="0"/>
        <c:ser>
          <c:idx val="0"/>
          <c:order val="0"/>
          <c:tx>
            <c:strRef>
              <c:f>Gráfica!$S$265</c:f>
              <c:strCache>
                <c:ptCount val="1"/>
                <c:pt idx="0">
                  <c:v>Dólares</c:v>
                </c:pt>
              </c:strCache>
            </c:strRef>
          </c:tx>
          <c:spPr>
            <a:solidFill>
              <a:srgbClr val="007790"/>
            </a:solidFill>
            <a:ln>
              <a:noFill/>
            </a:ln>
            <a:effectLst/>
          </c:spPr>
          <c:invertIfNegative val="0"/>
          <c:dLbls>
            <c:dLbl>
              <c:idx val="9"/>
              <c:layout>
                <c:manualLayout>
                  <c:x val="-2.6029990853635105E-3"/>
                  <c:y val="-8.90122236444979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3D-427D-ACA6-A81D143882DE}"/>
                </c:ext>
              </c:extLst>
            </c:dLbl>
            <c:dLbl>
              <c:idx val="11"/>
              <c:layout>
                <c:manualLayout>
                  <c:x val="-2.6029990853637013E-3"/>
                  <c:y val="-2.9670741214832288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Helvetica" panose="020B060402020203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3D-427D-ACA6-A81D143882D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Helvetica" panose="020B060402020203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Gráfica!$R$274:$R$285</c:f>
              <c:strCache>
                <c:ptCount val="12"/>
                <c:pt idx="0">
                  <c:v>2018</c:v>
                </c:pt>
                <c:pt idx="1">
                  <c:v>2019</c:v>
                </c:pt>
                <c:pt idx="2">
                  <c:v>2020</c:v>
                </c:pt>
                <c:pt idx="3">
                  <c:v>2021</c:v>
                </c:pt>
                <c:pt idx="4">
                  <c:v>2022</c:v>
                </c:pt>
                <c:pt idx="5">
                  <c:v>2023</c:v>
                </c:pt>
                <c:pt idx="6">
                  <c:v>IV Trim. 2022</c:v>
                </c:pt>
                <c:pt idx="7">
                  <c:v>I Trim. 2023</c:v>
                </c:pt>
                <c:pt idx="8">
                  <c:v>II Trim. 2023</c:v>
                </c:pt>
                <c:pt idx="9">
                  <c:v>III Trim. 2023</c:v>
                </c:pt>
                <c:pt idx="10">
                  <c:v>IV Trim. 2023</c:v>
                </c:pt>
                <c:pt idx="11">
                  <c:v>Enero-Mar 2024</c:v>
                </c:pt>
              </c:strCache>
            </c:strRef>
          </c:cat>
          <c:val>
            <c:numRef>
              <c:f>Gráfica!$S$274:$S$285</c:f>
              <c:numCache>
                <c:formatCode>0.0%</c:formatCode>
                <c:ptCount val="12"/>
                <c:pt idx="0">
                  <c:v>0.11285951534584271</c:v>
                </c:pt>
                <c:pt idx="1">
                  <c:v>8.1758669235227011E-2</c:v>
                </c:pt>
                <c:pt idx="2">
                  <c:v>0.11955407572161114</c:v>
                </c:pt>
                <c:pt idx="3">
                  <c:v>0.25941593921409778</c:v>
                </c:pt>
                <c:pt idx="4">
                  <c:v>0.12080952232861941</c:v>
                </c:pt>
                <c:pt idx="5">
                  <c:v>7.5626124423594954E-2</c:v>
                </c:pt>
                <c:pt idx="6">
                  <c:v>9.267958692247058E-2</c:v>
                </c:pt>
                <c:pt idx="7">
                  <c:v>0.11106996904346755</c:v>
                </c:pt>
                <c:pt idx="8">
                  <c:v>7.9189374804195189E-2</c:v>
                </c:pt>
                <c:pt idx="9">
                  <c:v>8.1593627619219067E-2</c:v>
                </c:pt>
                <c:pt idx="10">
                  <c:v>3.7741537710919149E-2</c:v>
                </c:pt>
                <c:pt idx="11">
                  <c:v>9.5153929579037122E-3</c:v>
                </c:pt>
              </c:numCache>
            </c:numRef>
          </c:val>
          <c:extLst>
            <c:ext xmlns:c16="http://schemas.microsoft.com/office/drawing/2014/chart" uri="{C3380CC4-5D6E-409C-BE32-E72D297353CC}">
              <c16:uniqueId val="{00000002-A43D-427D-ACA6-A81D143882DE}"/>
            </c:ext>
          </c:extLst>
        </c:ser>
        <c:ser>
          <c:idx val="1"/>
          <c:order val="1"/>
          <c:tx>
            <c:strRef>
              <c:f>Gráfica!$T$265</c:f>
              <c:strCache>
                <c:ptCount val="1"/>
                <c:pt idx="0">
                  <c:v>Pesos constantes</c:v>
                </c:pt>
              </c:strCache>
            </c:strRef>
          </c:tx>
          <c:spPr>
            <a:solidFill>
              <a:srgbClr val="A8CD8D"/>
            </a:solidFill>
            <a:ln>
              <a:no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15:layout>
                    <c:manualLayout>
                      <c:w val="5.782707709940714E-2"/>
                      <c:h val="5.9867762784866864E-2"/>
                    </c:manualLayout>
                  </c15:layout>
                </c:ext>
                <c:ext xmlns:c16="http://schemas.microsoft.com/office/drawing/2014/chart" uri="{C3380CC4-5D6E-409C-BE32-E72D297353CC}">
                  <c16:uniqueId val="{00000003-A43D-427D-ACA6-A81D143882DE}"/>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Helvetica" panose="020B0604020202030204" pitchFamily="34"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Gráfica!$R$274:$R$285</c:f>
              <c:strCache>
                <c:ptCount val="12"/>
                <c:pt idx="0">
                  <c:v>2018</c:v>
                </c:pt>
                <c:pt idx="1">
                  <c:v>2019</c:v>
                </c:pt>
                <c:pt idx="2">
                  <c:v>2020</c:v>
                </c:pt>
                <c:pt idx="3">
                  <c:v>2021</c:v>
                </c:pt>
                <c:pt idx="4">
                  <c:v>2022</c:v>
                </c:pt>
                <c:pt idx="5">
                  <c:v>2023</c:v>
                </c:pt>
                <c:pt idx="6">
                  <c:v>IV Trim. 2022</c:v>
                </c:pt>
                <c:pt idx="7">
                  <c:v>I Trim. 2023</c:v>
                </c:pt>
                <c:pt idx="8">
                  <c:v>II Trim. 2023</c:v>
                </c:pt>
                <c:pt idx="9">
                  <c:v>III Trim. 2023</c:v>
                </c:pt>
                <c:pt idx="10">
                  <c:v>IV Trim. 2023</c:v>
                </c:pt>
                <c:pt idx="11">
                  <c:v>Enero-Mar 2024</c:v>
                </c:pt>
              </c:strCache>
            </c:strRef>
          </c:cat>
          <c:val>
            <c:numRef>
              <c:f>Gráfica!$T$274:$T$285</c:f>
              <c:numCache>
                <c:formatCode>0.0%</c:formatCode>
                <c:ptCount val="12"/>
                <c:pt idx="0">
                  <c:v>8.3819984076558551E-2</c:v>
                </c:pt>
                <c:pt idx="1">
                  <c:v>4.3191292462238184E-2</c:v>
                </c:pt>
                <c:pt idx="2">
                  <c:v>0.2125048317772178</c:v>
                </c:pt>
                <c:pt idx="3">
                  <c:v>0.11923571052906756</c:v>
                </c:pt>
                <c:pt idx="4">
                  <c:v>2.9904815517779015E-2</c:v>
                </c:pt>
                <c:pt idx="5">
                  <c:v>-0.1019741530473558</c:v>
                </c:pt>
                <c:pt idx="6">
                  <c:v>-4.0283873817166138E-2</c:v>
                </c:pt>
                <c:pt idx="7">
                  <c:v>-5.9745758885259792E-2</c:v>
                </c:pt>
                <c:pt idx="8">
                  <c:v>-0.10011949055473235</c:v>
                </c:pt>
                <c:pt idx="9">
                  <c:v>-0.12918567708266793</c:v>
                </c:pt>
                <c:pt idx="10">
                  <c:v>-0.11287697115496664</c:v>
                </c:pt>
                <c:pt idx="11">
                  <c:v>-0.12027593770607181</c:v>
                </c:pt>
              </c:numCache>
            </c:numRef>
          </c:val>
          <c:extLst>
            <c:ext xmlns:c16="http://schemas.microsoft.com/office/drawing/2014/chart" uri="{C3380CC4-5D6E-409C-BE32-E72D297353CC}">
              <c16:uniqueId val="{00000004-A43D-427D-ACA6-A81D143882DE}"/>
            </c:ext>
          </c:extLst>
        </c:ser>
        <c:dLbls>
          <c:showLegendKey val="0"/>
          <c:showVal val="0"/>
          <c:showCatName val="0"/>
          <c:showSerName val="0"/>
          <c:showPercent val="0"/>
          <c:showBubbleSize val="0"/>
        </c:dLbls>
        <c:gapWidth val="16"/>
        <c:overlap val="100"/>
        <c:axId val="496229680"/>
        <c:axId val="496223120"/>
      </c:barChart>
      <c:catAx>
        <c:axId val="496229680"/>
        <c:scaling>
          <c:orientation val="minMax"/>
        </c:scaling>
        <c:delete val="0"/>
        <c:axPos val="b"/>
        <c:numFmt formatCode="General" sourceLinked="1"/>
        <c:majorTickMark val="out"/>
        <c:minorTickMark val="none"/>
        <c:tickLblPos val="low"/>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Helvetica" panose="020B0604020202030204" pitchFamily="34" charset="0"/>
                <a:ea typeface="+mn-ea"/>
                <a:cs typeface="+mn-cs"/>
              </a:defRPr>
            </a:pPr>
            <a:endParaRPr lang="es-MX"/>
          </a:p>
        </c:txPr>
        <c:crossAx val="496223120"/>
        <c:crosses val="autoZero"/>
        <c:auto val="1"/>
        <c:lblAlgn val="ctr"/>
        <c:lblOffset val="100"/>
        <c:noMultiLvlLbl val="0"/>
      </c:catAx>
      <c:valAx>
        <c:axId val="496223120"/>
        <c:scaling>
          <c:orientation val="minMax"/>
        </c:scaling>
        <c:delete val="1"/>
        <c:axPos val="l"/>
        <c:numFmt formatCode="0.0%" sourceLinked="1"/>
        <c:majorTickMark val="out"/>
        <c:minorTickMark val="none"/>
        <c:tickLblPos val="nextTo"/>
        <c:crossAx val="496229680"/>
        <c:crosses val="autoZero"/>
        <c:crossBetween val="between"/>
      </c:valAx>
      <c:spPr>
        <a:noFill/>
        <a:ln>
          <a:noFill/>
        </a:ln>
        <a:effectLst/>
      </c:spPr>
    </c:plotArea>
    <c:legend>
      <c:legendPos val="t"/>
      <c:layout>
        <c:manualLayout>
          <c:xMode val="edge"/>
          <c:yMode val="edge"/>
          <c:x val="0.35381654492863529"/>
          <c:y val="0.20780306788084119"/>
          <c:w val="0.30192580565665528"/>
          <c:h val="0.10230611265513784"/>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Helvetica" panose="020B0604020202030204" pitchFamily="34" charset="0"/>
              <a:ea typeface="+mn-ea"/>
              <a:cs typeface="+mn-cs"/>
            </a:defRPr>
          </a:pPr>
          <a:endParaRPr lang="es-MX"/>
        </a:p>
      </c:txPr>
    </c:legend>
    <c:plotVisOnly val="1"/>
    <c:dispBlanksAs val="gap"/>
    <c:showDLblsOverMax val="0"/>
  </c:chart>
  <c:spPr>
    <a:noFill/>
    <a:ln w="9525" cap="flat" cmpd="sng" algn="ctr">
      <a:noFill/>
      <a:round/>
    </a:ln>
    <a:effectLst/>
  </c:spPr>
  <c:txPr>
    <a:bodyPr/>
    <a:lstStyle/>
    <a:p>
      <a:pPr>
        <a:defRPr sz="1050">
          <a:latin typeface="Helvetica" panose="020B0604020202030204" pitchFamily="34" charset="0"/>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5262423725696715"/>
          <c:y val="0.14583333333333334"/>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barChart>
        <c:barDir val="col"/>
        <c:grouping val="clustered"/>
        <c:varyColors val="0"/>
        <c:ser>
          <c:idx val="0"/>
          <c:order val="0"/>
          <c:tx>
            <c:strRef>
              <c:f>'13-'!$B$3</c:f>
              <c:strCache>
                <c:ptCount val="1"/>
                <c:pt idx="0">
                  <c:v>Mujeres</c:v>
                </c:pt>
              </c:strCache>
            </c:strRef>
          </c:tx>
          <c:spPr>
            <a:solidFill>
              <a:srgbClr val="0077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'13-'!$A$4:$A$13</c:f>
              <c:numCache>
                <c:formatCode>General</c:formatCode>
                <c:ptCount val="10"/>
                <c:pt idx="0">
                  <c:v>2007</c:v>
                </c:pt>
                <c:pt idx="1">
                  <c:v>2009</c:v>
                </c:pt>
                <c:pt idx="2">
                  <c:v>2011</c:v>
                </c:pt>
                <c:pt idx="3">
                  <c:v>2013</c:v>
                </c:pt>
                <c:pt idx="4">
                  <c:v>2015</c:v>
                </c:pt>
                <c:pt idx="5">
                  <c:v>2017</c:v>
                </c:pt>
                <c:pt idx="6">
                  <c:v>2019</c:v>
                </c:pt>
                <c:pt idx="7">
                  <c:v>2020</c:v>
                </c:pt>
                <c:pt idx="8">
                  <c:v>2021</c:v>
                </c:pt>
                <c:pt idx="9">
                  <c:v>2022</c:v>
                </c:pt>
              </c:numCache>
            </c:numRef>
          </c:cat>
          <c:val>
            <c:numRef>
              <c:f>'13-'!$B$4:$B$13</c:f>
              <c:numCache>
                <c:formatCode>#,##0.0</c:formatCode>
                <c:ptCount val="10"/>
                <c:pt idx="0">
                  <c:v>35.700000000000003</c:v>
                </c:pt>
                <c:pt idx="1">
                  <c:v>37.1</c:v>
                </c:pt>
                <c:pt idx="2">
                  <c:v>39.200000000000003</c:v>
                </c:pt>
                <c:pt idx="3">
                  <c:v>39.799999999999997</c:v>
                </c:pt>
                <c:pt idx="4">
                  <c:v>41.2</c:v>
                </c:pt>
                <c:pt idx="5">
                  <c:v>43.2</c:v>
                </c:pt>
                <c:pt idx="6">
                  <c:v>44.7</c:v>
                </c:pt>
                <c:pt idx="7">
                  <c:v>45.2</c:v>
                </c:pt>
                <c:pt idx="8">
                  <c:v>46.4</c:v>
                </c:pt>
                <c:pt idx="9">
                  <c:v>46.5</c:v>
                </c:pt>
              </c:numCache>
            </c:numRef>
          </c:val>
          <c:extLst>
            <c:ext xmlns:c16="http://schemas.microsoft.com/office/drawing/2014/chart" uri="{C3380CC4-5D6E-409C-BE32-E72D297353CC}">
              <c16:uniqueId val="{00000000-4901-47BF-87D8-5098B94D4338}"/>
            </c:ext>
          </c:extLst>
        </c:ser>
        <c:dLbls>
          <c:showLegendKey val="0"/>
          <c:showVal val="0"/>
          <c:showCatName val="0"/>
          <c:showSerName val="0"/>
          <c:showPercent val="0"/>
          <c:showBubbleSize val="0"/>
        </c:dLbls>
        <c:gapWidth val="29"/>
        <c:overlap val="-27"/>
        <c:axId val="119570904"/>
        <c:axId val="119571232"/>
      </c:barChart>
      <c:catAx>
        <c:axId val="119570904"/>
        <c:scaling>
          <c:orientation val="minMax"/>
        </c:scaling>
        <c:delete val="0"/>
        <c:axPos val="b"/>
        <c:numFmt formatCode="General" sourceLinked="1"/>
        <c:majorTickMark val="cross"/>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604020202030204" pitchFamily="34" charset="0"/>
                <a:ea typeface="+mn-ea"/>
                <a:cs typeface="+mn-cs"/>
              </a:defRPr>
            </a:pPr>
            <a:endParaRPr lang="es-MX"/>
          </a:p>
        </c:txPr>
        <c:crossAx val="119571232"/>
        <c:crosses val="autoZero"/>
        <c:auto val="1"/>
        <c:lblAlgn val="ctr"/>
        <c:lblOffset val="100"/>
        <c:noMultiLvlLbl val="0"/>
      </c:catAx>
      <c:valAx>
        <c:axId val="119571232"/>
        <c:scaling>
          <c:orientation val="minMax"/>
          <c:max val="50"/>
          <c:min val="20"/>
        </c:scaling>
        <c:delete val="1"/>
        <c:axPos val="l"/>
        <c:numFmt formatCode="#,##0.0" sourceLinked="1"/>
        <c:majorTickMark val="out"/>
        <c:minorTickMark val="none"/>
        <c:tickLblPos val="nextTo"/>
        <c:crossAx val="119570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6196606315930261"/>
          <c:y val="0.80555555555555558"/>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1.8683651804670912E-2"/>
          <c:y val="0.1111111111111111"/>
          <c:w val="0.96263269639065818"/>
          <c:h val="0.83574879227053145"/>
        </c:manualLayout>
      </c:layout>
      <c:barChart>
        <c:barDir val="col"/>
        <c:grouping val="clustered"/>
        <c:varyColors val="0"/>
        <c:ser>
          <c:idx val="0"/>
          <c:order val="0"/>
          <c:tx>
            <c:strRef>
              <c:f>'13-'!$C$3</c:f>
              <c:strCache>
                <c:ptCount val="1"/>
                <c:pt idx="0">
                  <c:v>Hombres</c:v>
                </c:pt>
              </c:strCache>
            </c:strRef>
          </c:tx>
          <c:spPr>
            <a:solidFill>
              <a:srgbClr val="9CC7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ysClr val="windowText" lastClr="000000"/>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'13-'!$A$4:$A$13</c:f>
              <c:numCache>
                <c:formatCode>General</c:formatCode>
                <c:ptCount val="10"/>
                <c:pt idx="0">
                  <c:v>2007</c:v>
                </c:pt>
                <c:pt idx="1">
                  <c:v>2009</c:v>
                </c:pt>
                <c:pt idx="2">
                  <c:v>2011</c:v>
                </c:pt>
                <c:pt idx="3">
                  <c:v>2013</c:v>
                </c:pt>
                <c:pt idx="4">
                  <c:v>2015</c:v>
                </c:pt>
                <c:pt idx="5">
                  <c:v>2017</c:v>
                </c:pt>
                <c:pt idx="6">
                  <c:v>2019</c:v>
                </c:pt>
                <c:pt idx="7">
                  <c:v>2020</c:v>
                </c:pt>
                <c:pt idx="8">
                  <c:v>2021</c:v>
                </c:pt>
                <c:pt idx="9">
                  <c:v>2022</c:v>
                </c:pt>
              </c:numCache>
            </c:numRef>
          </c:cat>
          <c:val>
            <c:numRef>
              <c:f>'13-'!$C$4:$C$13</c:f>
              <c:numCache>
                <c:formatCode>#,##0.0</c:formatCode>
                <c:ptCount val="10"/>
                <c:pt idx="0">
                  <c:v>34.200000000000003</c:v>
                </c:pt>
                <c:pt idx="1">
                  <c:v>37.6</c:v>
                </c:pt>
                <c:pt idx="2">
                  <c:v>36.9</c:v>
                </c:pt>
                <c:pt idx="3">
                  <c:v>39</c:v>
                </c:pt>
                <c:pt idx="4">
                  <c:v>40.1</c:v>
                </c:pt>
                <c:pt idx="5">
                  <c:v>42</c:v>
                </c:pt>
                <c:pt idx="6">
                  <c:v>43.2</c:v>
                </c:pt>
                <c:pt idx="7">
                  <c:v>45</c:v>
                </c:pt>
                <c:pt idx="8">
                  <c:v>45.1</c:v>
                </c:pt>
                <c:pt idx="9">
                  <c:v>44.6</c:v>
                </c:pt>
              </c:numCache>
            </c:numRef>
          </c:val>
          <c:extLst>
            <c:ext xmlns:c16="http://schemas.microsoft.com/office/drawing/2014/chart" uri="{C3380CC4-5D6E-409C-BE32-E72D297353CC}">
              <c16:uniqueId val="{00000000-5D4E-4B1E-81DD-22B1C8AB025F}"/>
            </c:ext>
          </c:extLst>
        </c:ser>
        <c:dLbls>
          <c:showLegendKey val="0"/>
          <c:showVal val="0"/>
          <c:showCatName val="0"/>
          <c:showSerName val="0"/>
          <c:showPercent val="0"/>
          <c:showBubbleSize val="0"/>
        </c:dLbls>
        <c:gapWidth val="29"/>
        <c:overlap val="-27"/>
        <c:axId val="119570904"/>
        <c:axId val="119571232"/>
      </c:barChart>
      <c:catAx>
        <c:axId val="119570904"/>
        <c:scaling>
          <c:orientation val="minMax"/>
        </c:scaling>
        <c:delete val="0"/>
        <c:axPos val="t"/>
        <c:numFmt formatCode="General" sourceLinked="1"/>
        <c:majorTickMark val="cross"/>
        <c:minorTickMark val="none"/>
        <c:tickLblPos val="none"/>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604020202030204" pitchFamily="34" charset="0"/>
                <a:ea typeface="+mn-ea"/>
                <a:cs typeface="+mn-cs"/>
              </a:defRPr>
            </a:pPr>
            <a:endParaRPr lang="es-MX"/>
          </a:p>
        </c:txPr>
        <c:crossAx val="119571232"/>
        <c:crosses val="autoZero"/>
        <c:auto val="1"/>
        <c:lblAlgn val="ctr"/>
        <c:lblOffset val="100"/>
        <c:noMultiLvlLbl val="0"/>
      </c:catAx>
      <c:valAx>
        <c:axId val="119571232"/>
        <c:scaling>
          <c:orientation val="maxMin"/>
          <c:max val="50"/>
          <c:min val="20"/>
        </c:scaling>
        <c:delete val="1"/>
        <c:axPos val="l"/>
        <c:numFmt formatCode="#,##0.0" sourceLinked="1"/>
        <c:majorTickMark val="out"/>
        <c:minorTickMark val="none"/>
        <c:tickLblPos val="nextTo"/>
        <c:crossAx val="119570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351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'14-'!$A$5:$A$14</c:f>
              <c:numCache>
                <c:formatCode>General</c:formatCode>
                <c:ptCount val="10"/>
                <c:pt idx="0">
                  <c:v>2007</c:v>
                </c:pt>
                <c:pt idx="1">
                  <c:v>2009</c:v>
                </c:pt>
                <c:pt idx="2">
                  <c:v>2011</c:v>
                </c:pt>
                <c:pt idx="3">
                  <c:v>2013</c:v>
                </c:pt>
                <c:pt idx="4">
                  <c:v>2015</c:v>
                </c:pt>
                <c:pt idx="5">
                  <c:v>2017</c:v>
                </c:pt>
                <c:pt idx="6">
                  <c:v>2019</c:v>
                </c:pt>
                <c:pt idx="7">
                  <c:v>2020</c:v>
                </c:pt>
                <c:pt idx="8">
                  <c:v>2021</c:v>
                </c:pt>
                <c:pt idx="9">
                  <c:v>2022</c:v>
                </c:pt>
              </c:numCache>
            </c:numRef>
          </c:cat>
          <c:val>
            <c:numRef>
              <c:f>'14-'!$B$5:$B$14</c:f>
              <c:numCache>
                <c:formatCode>#,##0.0</c:formatCode>
                <c:ptCount val="10"/>
                <c:pt idx="0">
                  <c:v>30.6</c:v>
                </c:pt>
                <c:pt idx="1">
                  <c:v>33.5</c:v>
                </c:pt>
                <c:pt idx="2">
                  <c:v>37.200000000000003</c:v>
                </c:pt>
                <c:pt idx="3">
                  <c:v>37.6</c:v>
                </c:pt>
                <c:pt idx="4">
                  <c:v>41.4</c:v>
                </c:pt>
                <c:pt idx="5">
                  <c:v>46.2</c:v>
                </c:pt>
                <c:pt idx="6">
                  <c:v>50.2</c:v>
                </c:pt>
                <c:pt idx="7">
                  <c:v>51.4</c:v>
                </c:pt>
                <c:pt idx="8">
                  <c:v>54.7</c:v>
                </c:pt>
                <c:pt idx="9">
                  <c:v>54.2</c:v>
                </c:pt>
              </c:numCache>
            </c:numRef>
          </c:val>
          <c:extLst>
            <c:ext xmlns:c16="http://schemas.microsoft.com/office/drawing/2014/chart" uri="{C3380CC4-5D6E-409C-BE32-E72D297353CC}">
              <c16:uniqueId val="{00000000-2302-47FA-8FC3-64AF11F7CFBB}"/>
            </c:ext>
          </c:extLst>
        </c:ser>
        <c:dLbls>
          <c:showLegendKey val="0"/>
          <c:showVal val="0"/>
          <c:showCatName val="0"/>
          <c:showSerName val="0"/>
          <c:showPercent val="0"/>
          <c:showBubbleSize val="0"/>
        </c:dLbls>
        <c:gapWidth val="29"/>
        <c:overlap val="-27"/>
        <c:axId val="659308936"/>
        <c:axId val="659309592"/>
      </c:barChart>
      <c:catAx>
        <c:axId val="659308936"/>
        <c:scaling>
          <c:orientation val="minMax"/>
        </c:scaling>
        <c:delete val="0"/>
        <c:axPos val="b"/>
        <c:numFmt formatCode="General" sourceLinked="1"/>
        <c:majorTickMark val="cross"/>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604020202030204" pitchFamily="34" charset="0"/>
                <a:ea typeface="+mn-ea"/>
                <a:cs typeface="+mn-cs"/>
              </a:defRPr>
            </a:pPr>
            <a:endParaRPr lang="es-MX"/>
          </a:p>
        </c:txPr>
        <c:crossAx val="659309592"/>
        <c:crosses val="autoZero"/>
        <c:auto val="1"/>
        <c:lblAlgn val="ctr"/>
        <c:lblOffset val="100"/>
        <c:noMultiLvlLbl val="0"/>
      </c:catAx>
      <c:valAx>
        <c:axId val="659309592"/>
        <c:scaling>
          <c:orientation val="minMax"/>
        </c:scaling>
        <c:delete val="1"/>
        <c:axPos val="l"/>
        <c:numFmt formatCode="#,##0.0" sourceLinked="1"/>
        <c:majorTickMark val="none"/>
        <c:minorTickMark val="none"/>
        <c:tickLblPos val="nextTo"/>
        <c:crossAx val="659308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63242937348285155"/>
          <c:y val="4.97116684197282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Helvetica" panose="020B0604020202030204" pitchFamily="34" charset="0"/>
              <a:ea typeface="+mn-ea"/>
              <a:cs typeface="+mn-cs"/>
            </a:defRPr>
          </a:pPr>
          <a:endParaRPr lang="es-MX"/>
        </a:p>
      </c:txPr>
    </c:title>
    <c:autoTitleDeleted val="0"/>
    <c:plotArea>
      <c:layout>
        <c:manualLayout>
          <c:layoutTarget val="inner"/>
          <c:xMode val="edge"/>
          <c:yMode val="edge"/>
          <c:x val="5.0228328561582193E-2"/>
          <c:y val="0.13039290240811152"/>
          <c:w val="0.89954334287683557"/>
          <c:h val="0.8493282636248416"/>
        </c:manualLayout>
      </c:layout>
      <c:barChart>
        <c:barDir val="bar"/>
        <c:grouping val="clustered"/>
        <c:varyColors val="0"/>
        <c:ser>
          <c:idx val="0"/>
          <c:order val="0"/>
          <c:tx>
            <c:strRef>
              <c:f>'17-'!$B$3</c:f>
              <c:strCache>
                <c:ptCount val="1"/>
                <c:pt idx="0">
                  <c:v>Mujeres </c:v>
                </c:pt>
              </c:strCache>
            </c:strRef>
          </c:tx>
          <c:spPr>
            <a:solidFill>
              <a:srgbClr val="4351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Helvetica" panose="020B0604020202030204" pitchFamily="34"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'17-'!$A$4:$A$11</c:f>
              <c:strCache>
                <c:ptCount val="8"/>
                <c:pt idx="0">
                  <c:v>Guatemala        </c:v>
                </c:pt>
                <c:pt idx="1">
                  <c:v>México          </c:v>
                </c:pt>
                <c:pt idx="2">
                  <c:v>El Salvador       </c:v>
                </c:pt>
                <c:pt idx="3">
                  <c:v>Honduras       </c:v>
                </c:pt>
                <c:pt idx="4">
                  <c:v>Myanmar        </c:v>
                </c:pt>
                <c:pt idx="5">
                  <c:v>Somalia        </c:v>
                </c:pt>
                <c:pt idx="6">
                  <c:v>Total de inmigrantes</c:v>
                </c:pt>
                <c:pt idx="7">
                  <c:v>Población nativa  </c:v>
                </c:pt>
              </c:strCache>
            </c:strRef>
          </c:cat>
          <c:val>
            <c:numRef>
              <c:f>'17-'!$B$4:$B$11</c:f>
              <c:numCache>
                <c:formatCode>#,##0.0</c:formatCode>
                <c:ptCount val="8"/>
                <c:pt idx="0">
                  <c:v>46.9</c:v>
                </c:pt>
                <c:pt idx="1">
                  <c:v>50.9</c:v>
                </c:pt>
                <c:pt idx="2">
                  <c:v>51.9</c:v>
                </c:pt>
                <c:pt idx="3">
                  <c:v>57.9</c:v>
                </c:pt>
                <c:pt idx="4">
                  <c:v>55.8</c:v>
                </c:pt>
                <c:pt idx="5">
                  <c:v>60.5</c:v>
                </c:pt>
                <c:pt idx="6">
                  <c:v>75.8</c:v>
                </c:pt>
                <c:pt idx="7">
                  <c:v>93.5</c:v>
                </c:pt>
              </c:numCache>
            </c:numRef>
          </c:val>
          <c:extLst>
            <c:ext xmlns:c16="http://schemas.microsoft.com/office/drawing/2014/chart" uri="{C3380CC4-5D6E-409C-BE32-E72D297353CC}">
              <c16:uniqueId val="{00000000-85DD-453F-B452-06612BB558D5}"/>
            </c:ext>
          </c:extLst>
        </c:ser>
        <c:dLbls>
          <c:showLegendKey val="0"/>
          <c:showVal val="0"/>
          <c:showCatName val="0"/>
          <c:showSerName val="0"/>
          <c:showPercent val="0"/>
          <c:showBubbleSize val="0"/>
        </c:dLbls>
        <c:gapWidth val="28"/>
        <c:axId val="513251120"/>
        <c:axId val="559960440"/>
      </c:barChart>
      <c:catAx>
        <c:axId val="513251120"/>
        <c:scaling>
          <c:orientation val="maxMin"/>
        </c:scaling>
        <c:delete val="0"/>
        <c:axPos val="r"/>
        <c:numFmt formatCode="General" sourceLinked="1"/>
        <c:majorTickMark val="out"/>
        <c:minorTickMark val="none"/>
        <c:tickLblPos val="none"/>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30204" pitchFamily="34" charset="0"/>
                <a:ea typeface="+mn-ea"/>
                <a:cs typeface="+mn-cs"/>
              </a:defRPr>
            </a:pPr>
            <a:endParaRPr lang="es-MX"/>
          </a:p>
        </c:txPr>
        <c:crossAx val="559960440"/>
        <c:crosses val="autoZero"/>
        <c:auto val="1"/>
        <c:lblAlgn val="ctr"/>
        <c:lblOffset val="100"/>
        <c:noMultiLvlLbl val="0"/>
      </c:catAx>
      <c:valAx>
        <c:axId val="559960440"/>
        <c:scaling>
          <c:orientation val="maxMin"/>
        </c:scaling>
        <c:delete val="1"/>
        <c:axPos val="t"/>
        <c:numFmt formatCode="#,##0.0" sourceLinked="1"/>
        <c:majorTickMark val="none"/>
        <c:minorTickMark val="none"/>
        <c:tickLblPos val="nextTo"/>
        <c:crossAx val="513251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Helvetica" panose="020B0604020202030204" pitchFamily="34" charset="0"/>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7" y="2"/>
            <a:ext cx="3038475" cy="466725"/>
          </a:xfrm>
          <a:prstGeom prst="rect">
            <a:avLst/>
          </a:prstGeom>
        </p:spPr>
        <p:txBody>
          <a:bodyPr vert="horz" lIns="91377" tIns="45689" rIns="91377" bIns="45689" rtlCol="0"/>
          <a:lstStyle>
            <a:lvl1pPr algn="l">
              <a:defRPr sz="1200"/>
            </a:lvl1pPr>
          </a:lstStyle>
          <a:p>
            <a:endParaRPr lang="es-MX" dirty="0"/>
          </a:p>
        </p:txBody>
      </p:sp>
      <p:sp>
        <p:nvSpPr>
          <p:cNvPr id="3" name="Marcador de fecha 2"/>
          <p:cNvSpPr>
            <a:spLocks noGrp="1"/>
          </p:cNvSpPr>
          <p:nvPr>
            <p:ph type="dt" sz="quarter" idx="1"/>
          </p:nvPr>
        </p:nvSpPr>
        <p:spPr>
          <a:xfrm>
            <a:off x="3970345" y="2"/>
            <a:ext cx="3038475" cy="466725"/>
          </a:xfrm>
          <a:prstGeom prst="rect">
            <a:avLst/>
          </a:prstGeom>
        </p:spPr>
        <p:txBody>
          <a:bodyPr vert="horz" lIns="91377" tIns="45689" rIns="91377" bIns="45689" rtlCol="0"/>
          <a:lstStyle>
            <a:lvl1pPr algn="r">
              <a:defRPr sz="1200"/>
            </a:lvl1pPr>
          </a:lstStyle>
          <a:p>
            <a:fld id="{3DC2A697-C8BE-4EA8-B8DA-3CFECFE7ABB5}" type="datetimeFigureOut">
              <a:rPr lang="es-MX" smtClean="0"/>
              <a:t>29/05/2024</a:t>
            </a:fld>
            <a:endParaRPr lang="es-MX" dirty="0"/>
          </a:p>
        </p:txBody>
      </p:sp>
      <p:sp>
        <p:nvSpPr>
          <p:cNvPr id="4" name="Marcador de pie de página 3"/>
          <p:cNvSpPr>
            <a:spLocks noGrp="1"/>
          </p:cNvSpPr>
          <p:nvPr>
            <p:ph type="ftr" sz="quarter" idx="2"/>
          </p:nvPr>
        </p:nvSpPr>
        <p:spPr>
          <a:xfrm>
            <a:off x="7" y="8829678"/>
            <a:ext cx="3038475" cy="466725"/>
          </a:xfrm>
          <a:prstGeom prst="rect">
            <a:avLst/>
          </a:prstGeom>
        </p:spPr>
        <p:txBody>
          <a:bodyPr vert="horz" lIns="91377" tIns="45689" rIns="91377" bIns="45689" rtlCol="0" anchor="b"/>
          <a:lstStyle>
            <a:lvl1pPr algn="l">
              <a:defRPr sz="1200"/>
            </a:lvl1pPr>
          </a:lstStyle>
          <a:p>
            <a:endParaRPr lang="es-MX" dirty="0"/>
          </a:p>
        </p:txBody>
      </p:sp>
      <p:sp>
        <p:nvSpPr>
          <p:cNvPr id="5" name="Marcador de número de diapositiva 4"/>
          <p:cNvSpPr>
            <a:spLocks noGrp="1"/>
          </p:cNvSpPr>
          <p:nvPr>
            <p:ph type="sldNum" sz="quarter" idx="3"/>
          </p:nvPr>
        </p:nvSpPr>
        <p:spPr>
          <a:xfrm>
            <a:off x="3970345" y="8829678"/>
            <a:ext cx="3038475" cy="466725"/>
          </a:xfrm>
          <a:prstGeom prst="rect">
            <a:avLst/>
          </a:prstGeom>
        </p:spPr>
        <p:txBody>
          <a:bodyPr vert="horz" lIns="91377" tIns="45689" rIns="91377" bIns="45689" rtlCol="0" anchor="b"/>
          <a:lstStyle>
            <a:lvl1pPr algn="r">
              <a:defRPr sz="1200"/>
            </a:lvl1pPr>
          </a:lstStyle>
          <a:p>
            <a:fld id="{212D68AD-3A85-407F-89CF-572DD6DA6295}" type="slidenum">
              <a:rPr lang="es-MX" smtClean="0"/>
              <a:t>‹Nº›</a:t>
            </a:fld>
            <a:endParaRPr lang="es-MX" dirty="0"/>
          </a:p>
        </p:txBody>
      </p:sp>
    </p:spTree>
    <p:extLst>
      <p:ext uri="{BB962C8B-B14F-4D97-AF65-F5344CB8AC3E}">
        <p14:creationId xmlns:p14="http://schemas.microsoft.com/office/powerpoint/2010/main" val="3933666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5" y="8"/>
            <a:ext cx="3037522" cy="466247"/>
          </a:xfrm>
          <a:prstGeom prst="rect">
            <a:avLst/>
          </a:prstGeom>
        </p:spPr>
        <p:txBody>
          <a:bodyPr vert="horz" lIns="91256" tIns="45626" rIns="91256" bIns="45626" rtlCol="0"/>
          <a:lstStyle>
            <a:lvl1pPr algn="l">
              <a:defRPr sz="1200"/>
            </a:lvl1pPr>
          </a:lstStyle>
          <a:p>
            <a:endParaRPr lang="es-MX" dirty="0"/>
          </a:p>
        </p:txBody>
      </p:sp>
      <p:sp>
        <p:nvSpPr>
          <p:cNvPr id="3" name="Marcador de fecha 2"/>
          <p:cNvSpPr>
            <a:spLocks noGrp="1"/>
          </p:cNvSpPr>
          <p:nvPr>
            <p:ph type="dt" idx="1"/>
          </p:nvPr>
        </p:nvSpPr>
        <p:spPr>
          <a:xfrm>
            <a:off x="3971296" y="8"/>
            <a:ext cx="3037522" cy="466247"/>
          </a:xfrm>
          <a:prstGeom prst="rect">
            <a:avLst/>
          </a:prstGeom>
        </p:spPr>
        <p:txBody>
          <a:bodyPr vert="horz" lIns="91256" tIns="45626" rIns="91256" bIns="45626" rtlCol="0"/>
          <a:lstStyle>
            <a:lvl1pPr algn="r">
              <a:defRPr sz="1200"/>
            </a:lvl1pPr>
          </a:lstStyle>
          <a:p>
            <a:fld id="{5C768E3A-4A63-49F3-80A7-0E5C2D44122C}" type="datetimeFigureOut">
              <a:rPr lang="es-MX" smtClean="0"/>
              <a:t>29/05/2024</a:t>
            </a:fld>
            <a:endParaRPr lang="es-MX" dirty="0"/>
          </a:p>
        </p:txBody>
      </p:sp>
      <p:sp>
        <p:nvSpPr>
          <p:cNvPr id="4" name="Marcador de imagen de diapositiva 3"/>
          <p:cNvSpPr>
            <a:spLocks noGrp="1" noRot="1" noChangeAspect="1"/>
          </p:cNvSpPr>
          <p:nvPr>
            <p:ph type="sldImg" idx="2"/>
          </p:nvPr>
        </p:nvSpPr>
        <p:spPr>
          <a:xfrm>
            <a:off x="1420813" y="1163638"/>
            <a:ext cx="4168775" cy="3135312"/>
          </a:xfrm>
          <a:prstGeom prst="rect">
            <a:avLst/>
          </a:prstGeom>
          <a:noFill/>
          <a:ln w="12700">
            <a:solidFill>
              <a:prstClr val="black"/>
            </a:solidFill>
          </a:ln>
        </p:spPr>
        <p:txBody>
          <a:bodyPr vert="horz" lIns="91256" tIns="45626" rIns="91256" bIns="45626" rtlCol="0" anchor="ctr"/>
          <a:lstStyle/>
          <a:p>
            <a:endParaRPr lang="es-MX" dirty="0"/>
          </a:p>
        </p:txBody>
      </p:sp>
      <p:sp>
        <p:nvSpPr>
          <p:cNvPr id="5" name="Marcador de notas 4"/>
          <p:cNvSpPr>
            <a:spLocks noGrp="1"/>
          </p:cNvSpPr>
          <p:nvPr>
            <p:ph type="body" sz="quarter" idx="3"/>
          </p:nvPr>
        </p:nvSpPr>
        <p:spPr>
          <a:xfrm>
            <a:off x="700726" y="4473754"/>
            <a:ext cx="5608955" cy="3660200"/>
          </a:xfrm>
          <a:prstGeom prst="rect">
            <a:avLst/>
          </a:prstGeom>
        </p:spPr>
        <p:txBody>
          <a:bodyPr vert="horz" lIns="91256" tIns="45626" rIns="91256" bIns="45626"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5" y="8830157"/>
            <a:ext cx="3037522" cy="466247"/>
          </a:xfrm>
          <a:prstGeom prst="rect">
            <a:avLst/>
          </a:prstGeom>
        </p:spPr>
        <p:txBody>
          <a:bodyPr vert="horz" lIns="91256" tIns="45626" rIns="91256" bIns="45626"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971296" y="8830157"/>
            <a:ext cx="3037522" cy="466247"/>
          </a:xfrm>
          <a:prstGeom prst="rect">
            <a:avLst/>
          </a:prstGeom>
        </p:spPr>
        <p:txBody>
          <a:bodyPr vert="horz" lIns="91256" tIns="45626" rIns="91256" bIns="45626" rtlCol="0" anchor="b"/>
          <a:lstStyle>
            <a:lvl1pPr algn="r">
              <a:defRPr sz="1200"/>
            </a:lvl1pPr>
          </a:lstStyle>
          <a:p>
            <a:fld id="{B35D9947-1C17-40BA-9046-B9A94B90BEAF}" type="slidenum">
              <a:rPr lang="es-MX" smtClean="0"/>
              <a:t>‹Nº›</a:t>
            </a:fld>
            <a:endParaRPr lang="es-MX" dirty="0"/>
          </a:p>
        </p:txBody>
      </p:sp>
    </p:spTree>
    <p:extLst>
      <p:ext uri="{BB962C8B-B14F-4D97-AF65-F5344CB8AC3E}">
        <p14:creationId xmlns:p14="http://schemas.microsoft.com/office/powerpoint/2010/main" val="997339609"/>
      </p:ext>
    </p:extLst>
  </p:cSld>
  <p:clrMap bg1="lt1" tx1="dk1" bg2="lt2" tx2="dk2" accent1="accent1" accent2="accent2" accent3="accent3" accent4="accent4" accent5="accent5" accent6="accent6" hlink="hlink" folHlink="folHlink"/>
  <p:notesStyle>
    <a:lvl1pPr marL="0" algn="l" defTabSz="1009040" rtl="0" eaLnBrk="1" latinLnBrk="0" hangingPunct="1">
      <a:defRPr sz="1324" kern="1200">
        <a:solidFill>
          <a:schemeClr val="tx1"/>
        </a:solidFill>
        <a:latin typeface="+mn-lt"/>
        <a:ea typeface="+mn-ea"/>
        <a:cs typeface="+mn-cs"/>
      </a:defRPr>
    </a:lvl1pPr>
    <a:lvl2pPr marL="504520" algn="l" defTabSz="1009040" rtl="0" eaLnBrk="1" latinLnBrk="0" hangingPunct="1">
      <a:defRPr sz="1324" kern="1200">
        <a:solidFill>
          <a:schemeClr val="tx1"/>
        </a:solidFill>
        <a:latin typeface="+mn-lt"/>
        <a:ea typeface="+mn-ea"/>
        <a:cs typeface="+mn-cs"/>
      </a:defRPr>
    </a:lvl2pPr>
    <a:lvl3pPr marL="1009040" algn="l" defTabSz="1009040" rtl="0" eaLnBrk="1" latinLnBrk="0" hangingPunct="1">
      <a:defRPr sz="1324" kern="1200">
        <a:solidFill>
          <a:schemeClr val="tx1"/>
        </a:solidFill>
        <a:latin typeface="+mn-lt"/>
        <a:ea typeface="+mn-ea"/>
        <a:cs typeface="+mn-cs"/>
      </a:defRPr>
    </a:lvl3pPr>
    <a:lvl4pPr marL="1513561" algn="l" defTabSz="1009040" rtl="0" eaLnBrk="1" latinLnBrk="0" hangingPunct="1">
      <a:defRPr sz="1324" kern="1200">
        <a:solidFill>
          <a:schemeClr val="tx1"/>
        </a:solidFill>
        <a:latin typeface="+mn-lt"/>
        <a:ea typeface="+mn-ea"/>
        <a:cs typeface="+mn-cs"/>
      </a:defRPr>
    </a:lvl4pPr>
    <a:lvl5pPr marL="2018081" algn="l" defTabSz="1009040" rtl="0" eaLnBrk="1" latinLnBrk="0" hangingPunct="1">
      <a:defRPr sz="1324" kern="1200">
        <a:solidFill>
          <a:schemeClr val="tx1"/>
        </a:solidFill>
        <a:latin typeface="+mn-lt"/>
        <a:ea typeface="+mn-ea"/>
        <a:cs typeface="+mn-cs"/>
      </a:defRPr>
    </a:lvl5pPr>
    <a:lvl6pPr marL="2522601" algn="l" defTabSz="1009040" rtl="0" eaLnBrk="1" latinLnBrk="0" hangingPunct="1">
      <a:defRPr sz="1324" kern="1200">
        <a:solidFill>
          <a:schemeClr val="tx1"/>
        </a:solidFill>
        <a:latin typeface="+mn-lt"/>
        <a:ea typeface="+mn-ea"/>
        <a:cs typeface="+mn-cs"/>
      </a:defRPr>
    </a:lvl6pPr>
    <a:lvl7pPr marL="3027121" algn="l" defTabSz="1009040" rtl="0" eaLnBrk="1" latinLnBrk="0" hangingPunct="1">
      <a:defRPr sz="1324" kern="1200">
        <a:solidFill>
          <a:schemeClr val="tx1"/>
        </a:solidFill>
        <a:latin typeface="+mn-lt"/>
        <a:ea typeface="+mn-ea"/>
        <a:cs typeface="+mn-cs"/>
      </a:defRPr>
    </a:lvl7pPr>
    <a:lvl8pPr marL="3531641" algn="l" defTabSz="1009040" rtl="0" eaLnBrk="1" latinLnBrk="0" hangingPunct="1">
      <a:defRPr sz="1324" kern="1200">
        <a:solidFill>
          <a:schemeClr val="tx1"/>
        </a:solidFill>
        <a:latin typeface="+mn-lt"/>
        <a:ea typeface="+mn-ea"/>
        <a:cs typeface="+mn-cs"/>
      </a:defRPr>
    </a:lvl8pPr>
    <a:lvl9pPr marL="4036162" algn="l" defTabSz="1009040" rtl="0" eaLnBrk="1" latinLnBrk="0" hangingPunct="1">
      <a:defRPr sz="13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35D9947-1C17-40BA-9046-B9A94B90BEAF}" type="slidenum">
              <a:rPr lang="es-MX" smtClean="0"/>
              <a:t>0</a:t>
            </a:fld>
            <a:endParaRPr lang="es-MX" dirty="0"/>
          </a:p>
        </p:txBody>
      </p:sp>
    </p:spTree>
    <p:extLst>
      <p:ext uri="{BB962C8B-B14F-4D97-AF65-F5344CB8AC3E}">
        <p14:creationId xmlns:p14="http://schemas.microsoft.com/office/powerpoint/2010/main" val="168875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p:txBody>
      </p:sp>
      <p:sp>
        <p:nvSpPr>
          <p:cNvPr id="4" name="Marcador de número de diapositiva 3"/>
          <p:cNvSpPr>
            <a:spLocks noGrp="1"/>
          </p:cNvSpPr>
          <p:nvPr>
            <p:ph type="sldNum" sz="quarter" idx="5"/>
          </p:nvPr>
        </p:nvSpPr>
        <p:spPr/>
        <p:txBody>
          <a:bodyPr/>
          <a:lstStyle/>
          <a:p>
            <a:fld id="{B35D9947-1C17-40BA-9046-B9A94B90BEAF}" type="slidenum">
              <a:rPr lang="es-MX" smtClean="0"/>
              <a:t>14</a:t>
            </a:fld>
            <a:endParaRPr lang="es-MX" dirty="0"/>
          </a:p>
        </p:txBody>
      </p:sp>
    </p:spTree>
    <p:extLst>
      <p:ext uri="{BB962C8B-B14F-4D97-AF65-F5344CB8AC3E}">
        <p14:creationId xmlns:p14="http://schemas.microsoft.com/office/powerpoint/2010/main" val="46050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p:txBody>
      </p:sp>
      <p:sp>
        <p:nvSpPr>
          <p:cNvPr id="4" name="Marcador de número de diapositiva 3"/>
          <p:cNvSpPr>
            <a:spLocks noGrp="1"/>
          </p:cNvSpPr>
          <p:nvPr>
            <p:ph type="sldNum" sz="quarter" idx="5"/>
          </p:nvPr>
        </p:nvSpPr>
        <p:spPr/>
        <p:txBody>
          <a:bodyPr/>
          <a:lstStyle/>
          <a:p>
            <a:fld id="{B35D9947-1C17-40BA-9046-B9A94B90BEAF}" type="slidenum">
              <a:rPr lang="es-MX" smtClean="0"/>
              <a:t>15</a:t>
            </a:fld>
            <a:endParaRPr lang="es-MX" dirty="0"/>
          </a:p>
        </p:txBody>
      </p:sp>
    </p:spTree>
    <p:extLst>
      <p:ext uri="{BB962C8B-B14F-4D97-AF65-F5344CB8AC3E}">
        <p14:creationId xmlns:p14="http://schemas.microsoft.com/office/powerpoint/2010/main" val="99841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5"/>
          </p:nvPr>
        </p:nvSpPr>
        <p:spPr/>
        <p:txBody>
          <a:bodyPr/>
          <a:lstStyle/>
          <a:p>
            <a:fld id="{B35D9947-1C17-40BA-9046-B9A94B90BEAF}" type="slidenum">
              <a:rPr lang="es-MX" smtClean="0"/>
              <a:t>17</a:t>
            </a:fld>
            <a:endParaRPr lang="es-MX" dirty="0"/>
          </a:p>
        </p:txBody>
      </p:sp>
    </p:spTree>
    <p:extLst>
      <p:ext uri="{BB962C8B-B14F-4D97-AF65-F5344CB8AC3E}">
        <p14:creationId xmlns:p14="http://schemas.microsoft.com/office/powerpoint/2010/main" val="3821982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p:txBody>
      </p:sp>
      <p:sp>
        <p:nvSpPr>
          <p:cNvPr id="4" name="Marcador de número de diapositiva 3"/>
          <p:cNvSpPr>
            <a:spLocks noGrp="1"/>
          </p:cNvSpPr>
          <p:nvPr>
            <p:ph type="sldNum" sz="quarter" idx="5"/>
          </p:nvPr>
        </p:nvSpPr>
        <p:spPr/>
        <p:txBody>
          <a:bodyPr/>
          <a:lstStyle/>
          <a:p>
            <a:fld id="{B35D9947-1C17-40BA-9046-B9A94B90BEAF}" type="slidenum">
              <a:rPr lang="es-MX" smtClean="0"/>
              <a:t>18</a:t>
            </a:fld>
            <a:endParaRPr lang="es-MX" dirty="0"/>
          </a:p>
        </p:txBody>
      </p:sp>
    </p:spTree>
    <p:extLst>
      <p:ext uri="{BB962C8B-B14F-4D97-AF65-F5344CB8AC3E}">
        <p14:creationId xmlns:p14="http://schemas.microsoft.com/office/powerpoint/2010/main" val="15389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a:p>
            <a:endParaRPr lang="es-MX" dirty="0"/>
          </a:p>
        </p:txBody>
      </p:sp>
      <p:sp>
        <p:nvSpPr>
          <p:cNvPr id="4" name="Marcador de número de diapositiva 3"/>
          <p:cNvSpPr>
            <a:spLocks noGrp="1"/>
          </p:cNvSpPr>
          <p:nvPr>
            <p:ph type="sldNum" sz="quarter" idx="5"/>
          </p:nvPr>
        </p:nvSpPr>
        <p:spPr/>
        <p:txBody>
          <a:bodyPr/>
          <a:lstStyle/>
          <a:p>
            <a:fld id="{B35D9947-1C17-40BA-9046-B9A94B90BEAF}" type="slidenum">
              <a:rPr lang="es-MX" smtClean="0"/>
              <a:t>19</a:t>
            </a:fld>
            <a:endParaRPr lang="es-MX" dirty="0"/>
          </a:p>
        </p:txBody>
      </p:sp>
    </p:spTree>
    <p:extLst>
      <p:ext uri="{BB962C8B-B14F-4D97-AF65-F5344CB8AC3E}">
        <p14:creationId xmlns:p14="http://schemas.microsoft.com/office/powerpoint/2010/main" val="575103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p:txBody>
      </p:sp>
      <p:sp>
        <p:nvSpPr>
          <p:cNvPr id="4" name="Marcador de número de diapositiva 3"/>
          <p:cNvSpPr>
            <a:spLocks noGrp="1"/>
          </p:cNvSpPr>
          <p:nvPr>
            <p:ph type="sldNum" sz="quarter" idx="5"/>
          </p:nvPr>
        </p:nvSpPr>
        <p:spPr/>
        <p:txBody>
          <a:bodyPr/>
          <a:lstStyle/>
          <a:p>
            <a:fld id="{B35D9947-1C17-40BA-9046-B9A94B90BEAF}" type="slidenum">
              <a:rPr lang="es-MX" smtClean="0"/>
              <a:t>20</a:t>
            </a:fld>
            <a:endParaRPr lang="es-MX" dirty="0"/>
          </a:p>
        </p:txBody>
      </p:sp>
    </p:spTree>
    <p:extLst>
      <p:ext uri="{BB962C8B-B14F-4D97-AF65-F5344CB8AC3E}">
        <p14:creationId xmlns:p14="http://schemas.microsoft.com/office/powerpoint/2010/main" val="2725895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a:p>
            <a:endParaRPr lang="es-MX" dirty="0"/>
          </a:p>
        </p:txBody>
      </p:sp>
      <p:sp>
        <p:nvSpPr>
          <p:cNvPr id="4" name="Marcador de número de diapositiva 3"/>
          <p:cNvSpPr>
            <a:spLocks noGrp="1"/>
          </p:cNvSpPr>
          <p:nvPr>
            <p:ph type="sldNum" sz="quarter" idx="5"/>
          </p:nvPr>
        </p:nvSpPr>
        <p:spPr/>
        <p:txBody>
          <a:bodyPr/>
          <a:lstStyle/>
          <a:p>
            <a:fld id="{B35D9947-1C17-40BA-9046-B9A94B90BEAF}" type="slidenum">
              <a:rPr lang="es-MX" smtClean="0"/>
              <a:t>21</a:t>
            </a:fld>
            <a:endParaRPr lang="es-MX" dirty="0"/>
          </a:p>
        </p:txBody>
      </p:sp>
    </p:spTree>
    <p:extLst>
      <p:ext uri="{BB962C8B-B14F-4D97-AF65-F5344CB8AC3E}">
        <p14:creationId xmlns:p14="http://schemas.microsoft.com/office/powerpoint/2010/main" val="66327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p:txBody>
      </p:sp>
      <p:sp>
        <p:nvSpPr>
          <p:cNvPr id="4" name="Marcador de número de diapositiva 3"/>
          <p:cNvSpPr>
            <a:spLocks noGrp="1"/>
          </p:cNvSpPr>
          <p:nvPr>
            <p:ph type="sldNum" sz="quarter" idx="5"/>
          </p:nvPr>
        </p:nvSpPr>
        <p:spPr/>
        <p:txBody>
          <a:bodyPr/>
          <a:lstStyle/>
          <a:p>
            <a:fld id="{B35D9947-1C17-40BA-9046-B9A94B90BEAF}" type="slidenum">
              <a:rPr lang="es-MX" smtClean="0"/>
              <a:t>22</a:t>
            </a:fld>
            <a:endParaRPr lang="es-MX" dirty="0"/>
          </a:p>
        </p:txBody>
      </p:sp>
    </p:spTree>
    <p:extLst>
      <p:ext uri="{BB962C8B-B14F-4D97-AF65-F5344CB8AC3E}">
        <p14:creationId xmlns:p14="http://schemas.microsoft.com/office/powerpoint/2010/main" val="1495575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a:p>
            <a:endParaRPr lang="es-MX" dirty="0"/>
          </a:p>
        </p:txBody>
      </p:sp>
      <p:sp>
        <p:nvSpPr>
          <p:cNvPr id="4" name="Marcador de número de diapositiva 3"/>
          <p:cNvSpPr>
            <a:spLocks noGrp="1"/>
          </p:cNvSpPr>
          <p:nvPr>
            <p:ph type="sldNum" sz="quarter" idx="5"/>
          </p:nvPr>
        </p:nvSpPr>
        <p:spPr/>
        <p:txBody>
          <a:bodyPr/>
          <a:lstStyle/>
          <a:p>
            <a:fld id="{B35D9947-1C17-40BA-9046-B9A94B90BEAF}" type="slidenum">
              <a:rPr lang="es-MX" smtClean="0"/>
              <a:t>23</a:t>
            </a:fld>
            <a:endParaRPr lang="es-MX" dirty="0"/>
          </a:p>
        </p:txBody>
      </p:sp>
    </p:spTree>
    <p:extLst>
      <p:ext uri="{BB962C8B-B14F-4D97-AF65-F5344CB8AC3E}">
        <p14:creationId xmlns:p14="http://schemas.microsoft.com/office/powerpoint/2010/main" val="1477173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a:p>
            <a:endParaRPr lang="es-MX" dirty="0"/>
          </a:p>
        </p:txBody>
      </p:sp>
      <p:sp>
        <p:nvSpPr>
          <p:cNvPr id="4" name="Marcador de número de diapositiva 3"/>
          <p:cNvSpPr>
            <a:spLocks noGrp="1"/>
          </p:cNvSpPr>
          <p:nvPr>
            <p:ph type="sldNum" sz="quarter" idx="5"/>
          </p:nvPr>
        </p:nvSpPr>
        <p:spPr/>
        <p:txBody>
          <a:bodyPr/>
          <a:lstStyle/>
          <a:p>
            <a:fld id="{B35D9947-1C17-40BA-9046-B9A94B90BEAF}" type="slidenum">
              <a:rPr lang="es-MX" smtClean="0"/>
              <a:t>24</a:t>
            </a:fld>
            <a:endParaRPr lang="es-MX" dirty="0"/>
          </a:p>
        </p:txBody>
      </p:sp>
    </p:spTree>
    <p:extLst>
      <p:ext uri="{BB962C8B-B14F-4D97-AF65-F5344CB8AC3E}">
        <p14:creationId xmlns:p14="http://schemas.microsoft.com/office/powerpoint/2010/main" val="400360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35D9947-1C17-40BA-9046-B9A94B90BEAF}" type="slidenum">
              <a:rPr lang="es-MX" smtClean="0"/>
              <a:t>2</a:t>
            </a:fld>
            <a:endParaRPr lang="es-MX" dirty="0"/>
          </a:p>
        </p:txBody>
      </p:sp>
    </p:spTree>
    <p:extLst>
      <p:ext uri="{BB962C8B-B14F-4D97-AF65-F5344CB8AC3E}">
        <p14:creationId xmlns:p14="http://schemas.microsoft.com/office/powerpoint/2010/main" val="1453530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a:p>
            <a:endParaRPr lang="es-MX" dirty="0"/>
          </a:p>
        </p:txBody>
      </p:sp>
      <p:sp>
        <p:nvSpPr>
          <p:cNvPr id="4" name="Marcador de número de diapositiva 3"/>
          <p:cNvSpPr>
            <a:spLocks noGrp="1"/>
          </p:cNvSpPr>
          <p:nvPr>
            <p:ph type="sldNum" sz="quarter" idx="5"/>
          </p:nvPr>
        </p:nvSpPr>
        <p:spPr/>
        <p:txBody>
          <a:bodyPr/>
          <a:lstStyle/>
          <a:p>
            <a:fld id="{B35D9947-1C17-40BA-9046-B9A94B90BEAF}" type="slidenum">
              <a:rPr lang="es-MX" smtClean="0"/>
              <a:t>25</a:t>
            </a:fld>
            <a:endParaRPr lang="es-MX" dirty="0"/>
          </a:p>
        </p:txBody>
      </p:sp>
    </p:spTree>
    <p:extLst>
      <p:ext uri="{BB962C8B-B14F-4D97-AF65-F5344CB8AC3E}">
        <p14:creationId xmlns:p14="http://schemas.microsoft.com/office/powerpoint/2010/main" val="2726339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a:p>
            <a:endParaRPr lang="es-MX" dirty="0"/>
          </a:p>
        </p:txBody>
      </p:sp>
      <p:sp>
        <p:nvSpPr>
          <p:cNvPr id="4" name="Marcador de número de diapositiva 3"/>
          <p:cNvSpPr>
            <a:spLocks noGrp="1"/>
          </p:cNvSpPr>
          <p:nvPr>
            <p:ph type="sldNum" sz="quarter" idx="5"/>
          </p:nvPr>
        </p:nvSpPr>
        <p:spPr/>
        <p:txBody>
          <a:bodyPr/>
          <a:lstStyle/>
          <a:p>
            <a:fld id="{B35D9947-1C17-40BA-9046-B9A94B90BEAF}" type="slidenum">
              <a:rPr lang="es-MX" smtClean="0"/>
              <a:t>26</a:t>
            </a:fld>
            <a:endParaRPr lang="es-MX" dirty="0"/>
          </a:p>
        </p:txBody>
      </p:sp>
    </p:spTree>
    <p:extLst>
      <p:ext uri="{BB962C8B-B14F-4D97-AF65-F5344CB8AC3E}">
        <p14:creationId xmlns:p14="http://schemas.microsoft.com/office/powerpoint/2010/main" val="2416471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a:p>
            <a:endParaRPr lang="es-MX" dirty="0"/>
          </a:p>
        </p:txBody>
      </p:sp>
      <p:sp>
        <p:nvSpPr>
          <p:cNvPr id="4" name="Marcador de número de diapositiva 3"/>
          <p:cNvSpPr>
            <a:spLocks noGrp="1"/>
          </p:cNvSpPr>
          <p:nvPr>
            <p:ph type="sldNum" sz="quarter" idx="5"/>
          </p:nvPr>
        </p:nvSpPr>
        <p:spPr/>
        <p:txBody>
          <a:bodyPr/>
          <a:lstStyle/>
          <a:p>
            <a:fld id="{B35D9947-1C17-40BA-9046-B9A94B90BEAF}" type="slidenum">
              <a:rPr lang="es-MX" smtClean="0"/>
              <a:t>27</a:t>
            </a:fld>
            <a:endParaRPr lang="es-MX" dirty="0"/>
          </a:p>
        </p:txBody>
      </p:sp>
    </p:spTree>
    <p:extLst>
      <p:ext uri="{BB962C8B-B14F-4D97-AF65-F5344CB8AC3E}">
        <p14:creationId xmlns:p14="http://schemas.microsoft.com/office/powerpoint/2010/main" val="364095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a:p>
            <a:endParaRPr lang="es-MX" dirty="0"/>
          </a:p>
        </p:txBody>
      </p:sp>
      <p:sp>
        <p:nvSpPr>
          <p:cNvPr id="4" name="Marcador de número de diapositiva 3"/>
          <p:cNvSpPr>
            <a:spLocks noGrp="1"/>
          </p:cNvSpPr>
          <p:nvPr>
            <p:ph type="sldNum" sz="quarter" idx="5"/>
          </p:nvPr>
        </p:nvSpPr>
        <p:spPr/>
        <p:txBody>
          <a:bodyPr/>
          <a:lstStyle/>
          <a:p>
            <a:fld id="{B35D9947-1C17-40BA-9046-B9A94B90BEAF}" type="slidenum">
              <a:rPr lang="es-MX" smtClean="0"/>
              <a:t>28</a:t>
            </a:fld>
            <a:endParaRPr lang="es-MX" dirty="0"/>
          </a:p>
        </p:txBody>
      </p:sp>
    </p:spTree>
    <p:extLst>
      <p:ext uri="{BB962C8B-B14F-4D97-AF65-F5344CB8AC3E}">
        <p14:creationId xmlns:p14="http://schemas.microsoft.com/office/powerpoint/2010/main" val="3556647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a:p>
            <a:endParaRPr lang="es-MX" dirty="0"/>
          </a:p>
        </p:txBody>
      </p:sp>
      <p:sp>
        <p:nvSpPr>
          <p:cNvPr id="4" name="Marcador de número de diapositiva 3"/>
          <p:cNvSpPr>
            <a:spLocks noGrp="1"/>
          </p:cNvSpPr>
          <p:nvPr>
            <p:ph type="sldNum" sz="quarter" idx="5"/>
          </p:nvPr>
        </p:nvSpPr>
        <p:spPr/>
        <p:txBody>
          <a:bodyPr/>
          <a:lstStyle/>
          <a:p>
            <a:fld id="{B35D9947-1C17-40BA-9046-B9A94B90BEAF}" type="slidenum">
              <a:rPr lang="es-MX" smtClean="0"/>
              <a:t>29</a:t>
            </a:fld>
            <a:endParaRPr lang="es-MX" dirty="0"/>
          </a:p>
        </p:txBody>
      </p:sp>
    </p:spTree>
    <p:extLst>
      <p:ext uri="{BB962C8B-B14F-4D97-AF65-F5344CB8AC3E}">
        <p14:creationId xmlns:p14="http://schemas.microsoft.com/office/powerpoint/2010/main" val="1163401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a:p>
            <a:endParaRPr lang="es-MX" dirty="0"/>
          </a:p>
        </p:txBody>
      </p:sp>
      <p:sp>
        <p:nvSpPr>
          <p:cNvPr id="4" name="Marcador de número de diapositiva 3"/>
          <p:cNvSpPr>
            <a:spLocks noGrp="1"/>
          </p:cNvSpPr>
          <p:nvPr>
            <p:ph type="sldNum" sz="quarter" idx="5"/>
          </p:nvPr>
        </p:nvSpPr>
        <p:spPr/>
        <p:txBody>
          <a:bodyPr/>
          <a:lstStyle/>
          <a:p>
            <a:fld id="{B35D9947-1C17-40BA-9046-B9A94B90BEAF}" type="slidenum">
              <a:rPr lang="es-MX" smtClean="0"/>
              <a:t>30</a:t>
            </a:fld>
            <a:endParaRPr lang="es-MX" dirty="0"/>
          </a:p>
        </p:txBody>
      </p:sp>
    </p:spTree>
    <p:extLst>
      <p:ext uri="{BB962C8B-B14F-4D97-AF65-F5344CB8AC3E}">
        <p14:creationId xmlns:p14="http://schemas.microsoft.com/office/powerpoint/2010/main" val="2610994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a:p>
            <a:endParaRPr lang="es-MX" dirty="0"/>
          </a:p>
        </p:txBody>
      </p:sp>
      <p:sp>
        <p:nvSpPr>
          <p:cNvPr id="4" name="Marcador de número de diapositiva 3"/>
          <p:cNvSpPr>
            <a:spLocks noGrp="1"/>
          </p:cNvSpPr>
          <p:nvPr>
            <p:ph type="sldNum" sz="quarter" idx="5"/>
          </p:nvPr>
        </p:nvSpPr>
        <p:spPr/>
        <p:txBody>
          <a:bodyPr/>
          <a:lstStyle/>
          <a:p>
            <a:fld id="{B35D9947-1C17-40BA-9046-B9A94B90BEAF}" type="slidenum">
              <a:rPr lang="es-MX" smtClean="0"/>
              <a:t>32</a:t>
            </a:fld>
            <a:endParaRPr lang="es-MX" dirty="0"/>
          </a:p>
        </p:txBody>
      </p:sp>
    </p:spTree>
    <p:extLst>
      <p:ext uri="{BB962C8B-B14F-4D97-AF65-F5344CB8AC3E}">
        <p14:creationId xmlns:p14="http://schemas.microsoft.com/office/powerpoint/2010/main" val="835655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Gráf_Ingreso Remesas_Dólares y Pesos </a:t>
            </a:r>
          </a:p>
        </p:txBody>
      </p:sp>
      <p:sp>
        <p:nvSpPr>
          <p:cNvPr id="4" name="Marcador de número de diapositiva 3"/>
          <p:cNvSpPr>
            <a:spLocks noGrp="1"/>
          </p:cNvSpPr>
          <p:nvPr>
            <p:ph type="sldNum" sz="quarter" idx="5"/>
          </p:nvPr>
        </p:nvSpPr>
        <p:spPr/>
        <p:txBody>
          <a:bodyPr/>
          <a:lstStyle/>
          <a:p>
            <a:fld id="{B35D9947-1C17-40BA-9046-B9A94B90BEAF}" type="slidenum">
              <a:rPr lang="es-MX" smtClean="0"/>
              <a:t>45</a:t>
            </a:fld>
            <a:endParaRPr lang="es-MX" dirty="0"/>
          </a:p>
        </p:txBody>
      </p:sp>
    </p:spTree>
    <p:extLst>
      <p:ext uri="{BB962C8B-B14F-4D97-AF65-F5344CB8AC3E}">
        <p14:creationId xmlns:p14="http://schemas.microsoft.com/office/powerpoint/2010/main" val="3653183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a:t>Gráf_Ejercicio_Pesos</a:t>
            </a:r>
            <a:r>
              <a:rPr lang="es-MX" dirty="0"/>
              <a:t> Constantes (Eje. 100dls)</a:t>
            </a:r>
          </a:p>
        </p:txBody>
      </p:sp>
      <p:sp>
        <p:nvSpPr>
          <p:cNvPr id="4" name="Marcador de número de diapositiva 3"/>
          <p:cNvSpPr>
            <a:spLocks noGrp="1"/>
          </p:cNvSpPr>
          <p:nvPr>
            <p:ph type="sldNum" sz="quarter" idx="5"/>
          </p:nvPr>
        </p:nvSpPr>
        <p:spPr/>
        <p:txBody>
          <a:bodyPr/>
          <a:lstStyle/>
          <a:p>
            <a:fld id="{B35D9947-1C17-40BA-9046-B9A94B90BEAF}" type="slidenum">
              <a:rPr lang="es-MX" smtClean="0"/>
              <a:t>46</a:t>
            </a:fld>
            <a:endParaRPr lang="es-MX" dirty="0"/>
          </a:p>
        </p:txBody>
      </p:sp>
    </p:spTree>
    <p:extLst>
      <p:ext uri="{BB962C8B-B14F-4D97-AF65-F5344CB8AC3E}">
        <p14:creationId xmlns:p14="http://schemas.microsoft.com/office/powerpoint/2010/main" val="366397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a:t>Gráf_GRÁF_BANORTE_FINAL_pestaña</a:t>
            </a:r>
            <a:r>
              <a:rPr lang="es-MX" dirty="0"/>
              <a:t> 5</a:t>
            </a:r>
          </a:p>
        </p:txBody>
      </p:sp>
      <p:sp>
        <p:nvSpPr>
          <p:cNvPr id="4" name="Marcador de número de diapositiva 3"/>
          <p:cNvSpPr>
            <a:spLocks noGrp="1"/>
          </p:cNvSpPr>
          <p:nvPr>
            <p:ph type="sldNum" sz="quarter" idx="5"/>
          </p:nvPr>
        </p:nvSpPr>
        <p:spPr/>
        <p:txBody>
          <a:bodyPr/>
          <a:lstStyle/>
          <a:p>
            <a:fld id="{B35D9947-1C17-40BA-9046-B9A94B90BEAF}" type="slidenum">
              <a:rPr lang="es-MX" smtClean="0"/>
              <a:t>5</a:t>
            </a:fld>
            <a:endParaRPr lang="es-MX" dirty="0"/>
          </a:p>
        </p:txBody>
      </p:sp>
    </p:spTree>
    <p:extLst>
      <p:ext uri="{BB962C8B-B14F-4D97-AF65-F5344CB8AC3E}">
        <p14:creationId xmlns:p14="http://schemas.microsoft.com/office/powerpoint/2010/main" val="315562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Gráf_Aspectos del Perfil del Migrante Lat. En EUA_2018</a:t>
            </a:r>
          </a:p>
        </p:txBody>
      </p:sp>
      <p:sp>
        <p:nvSpPr>
          <p:cNvPr id="4" name="Marcador de número de diapositiva 3"/>
          <p:cNvSpPr>
            <a:spLocks noGrp="1"/>
          </p:cNvSpPr>
          <p:nvPr>
            <p:ph type="sldNum" sz="quarter" idx="5"/>
          </p:nvPr>
        </p:nvSpPr>
        <p:spPr/>
        <p:txBody>
          <a:bodyPr/>
          <a:lstStyle/>
          <a:p>
            <a:fld id="{B35D9947-1C17-40BA-9046-B9A94B90BEAF}" type="slidenum">
              <a:rPr lang="es-MX" smtClean="0"/>
              <a:t>7</a:t>
            </a:fld>
            <a:endParaRPr lang="es-MX" dirty="0"/>
          </a:p>
        </p:txBody>
      </p:sp>
    </p:spTree>
    <p:extLst>
      <p:ext uri="{BB962C8B-B14F-4D97-AF65-F5344CB8AC3E}">
        <p14:creationId xmlns:p14="http://schemas.microsoft.com/office/powerpoint/2010/main" val="124107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p:txBody>
      </p:sp>
      <p:sp>
        <p:nvSpPr>
          <p:cNvPr id="4" name="Marcador de número de diapositiva 3"/>
          <p:cNvSpPr>
            <a:spLocks noGrp="1"/>
          </p:cNvSpPr>
          <p:nvPr>
            <p:ph type="sldNum" sz="quarter" idx="5"/>
          </p:nvPr>
        </p:nvSpPr>
        <p:spPr/>
        <p:txBody>
          <a:bodyPr/>
          <a:lstStyle/>
          <a:p>
            <a:fld id="{B35D9947-1C17-40BA-9046-B9A94B90BEAF}" type="slidenum">
              <a:rPr lang="es-MX" smtClean="0"/>
              <a:t>8</a:t>
            </a:fld>
            <a:endParaRPr lang="es-MX" dirty="0"/>
          </a:p>
        </p:txBody>
      </p:sp>
    </p:spTree>
    <p:extLst>
      <p:ext uri="{BB962C8B-B14F-4D97-AF65-F5344CB8AC3E}">
        <p14:creationId xmlns:p14="http://schemas.microsoft.com/office/powerpoint/2010/main" val="91438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p:txBody>
      </p:sp>
      <p:sp>
        <p:nvSpPr>
          <p:cNvPr id="4" name="Marcador de número de diapositiva 3"/>
          <p:cNvSpPr>
            <a:spLocks noGrp="1"/>
          </p:cNvSpPr>
          <p:nvPr>
            <p:ph type="sldNum" sz="quarter" idx="5"/>
          </p:nvPr>
        </p:nvSpPr>
        <p:spPr/>
        <p:txBody>
          <a:bodyPr/>
          <a:lstStyle/>
          <a:p>
            <a:fld id="{B35D9947-1C17-40BA-9046-B9A94B90BEAF}" type="slidenum">
              <a:rPr lang="es-MX" smtClean="0"/>
              <a:t>9</a:t>
            </a:fld>
            <a:endParaRPr lang="es-MX" dirty="0"/>
          </a:p>
        </p:txBody>
      </p:sp>
    </p:spTree>
    <p:extLst>
      <p:ext uri="{BB962C8B-B14F-4D97-AF65-F5344CB8AC3E}">
        <p14:creationId xmlns:p14="http://schemas.microsoft.com/office/powerpoint/2010/main" val="3112227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p:txBody>
      </p:sp>
      <p:sp>
        <p:nvSpPr>
          <p:cNvPr id="4" name="Marcador de número de diapositiva 3"/>
          <p:cNvSpPr>
            <a:spLocks noGrp="1"/>
          </p:cNvSpPr>
          <p:nvPr>
            <p:ph type="sldNum" sz="quarter" idx="5"/>
          </p:nvPr>
        </p:nvSpPr>
        <p:spPr/>
        <p:txBody>
          <a:bodyPr/>
          <a:lstStyle/>
          <a:p>
            <a:fld id="{B35D9947-1C17-40BA-9046-B9A94B90BEAF}" type="slidenum">
              <a:rPr lang="es-MX" smtClean="0"/>
              <a:t>10</a:t>
            </a:fld>
            <a:endParaRPr lang="es-MX" dirty="0"/>
          </a:p>
        </p:txBody>
      </p:sp>
    </p:spTree>
    <p:extLst>
      <p:ext uri="{BB962C8B-B14F-4D97-AF65-F5344CB8AC3E}">
        <p14:creationId xmlns:p14="http://schemas.microsoft.com/office/powerpoint/2010/main" val="1457738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p:txBody>
      </p:sp>
      <p:sp>
        <p:nvSpPr>
          <p:cNvPr id="4" name="Marcador de número de diapositiva 3"/>
          <p:cNvSpPr>
            <a:spLocks noGrp="1"/>
          </p:cNvSpPr>
          <p:nvPr>
            <p:ph type="sldNum" sz="quarter" idx="5"/>
          </p:nvPr>
        </p:nvSpPr>
        <p:spPr/>
        <p:txBody>
          <a:bodyPr/>
          <a:lstStyle/>
          <a:p>
            <a:fld id="{B35D9947-1C17-40BA-9046-B9A94B90BEAF}" type="slidenum">
              <a:rPr lang="es-MX" smtClean="0"/>
              <a:t>11</a:t>
            </a:fld>
            <a:endParaRPr lang="es-MX" dirty="0"/>
          </a:p>
        </p:txBody>
      </p:sp>
    </p:spTree>
    <p:extLst>
      <p:ext uri="{BB962C8B-B14F-4D97-AF65-F5344CB8AC3E}">
        <p14:creationId xmlns:p14="http://schemas.microsoft.com/office/powerpoint/2010/main" val="2196441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9040" rtl="0" eaLnBrk="1" fontAlgn="auto" latinLnBrk="0" hangingPunct="1">
              <a:lnSpc>
                <a:spcPct val="100000"/>
              </a:lnSpc>
              <a:spcBef>
                <a:spcPts val="0"/>
              </a:spcBef>
              <a:spcAft>
                <a:spcPts val="0"/>
              </a:spcAft>
              <a:buClrTx/>
              <a:buSzTx/>
              <a:buFontTx/>
              <a:buNone/>
              <a:tabLst/>
              <a:defRPr/>
            </a:pPr>
            <a:r>
              <a:rPr lang="es-MX" dirty="0"/>
              <a:t>GRÁF_BANORTE_FINAL</a:t>
            </a:r>
          </a:p>
        </p:txBody>
      </p:sp>
      <p:sp>
        <p:nvSpPr>
          <p:cNvPr id="4" name="Marcador de número de diapositiva 3"/>
          <p:cNvSpPr>
            <a:spLocks noGrp="1"/>
          </p:cNvSpPr>
          <p:nvPr>
            <p:ph type="sldNum" sz="quarter" idx="5"/>
          </p:nvPr>
        </p:nvSpPr>
        <p:spPr/>
        <p:txBody>
          <a:bodyPr/>
          <a:lstStyle/>
          <a:p>
            <a:fld id="{B35D9947-1C17-40BA-9046-B9A94B90BEAF}" type="slidenum">
              <a:rPr lang="es-MX" smtClean="0"/>
              <a:t>13</a:t>
            </a:fld>
            <a:endParaRPr lang="es-MX" dirty="0"/>
          </a:p>
        </p:txBody>
      </p:sp>
    </p:spTree>
    <p:extLst>
      <p:ext uri="{BB962C8B-B14F-4D97-AF65-F5344CB8AC3E}">
        <p14:creationId xmlns:p14="http://schemas.microsoft.com/office/powerpoint/2010/main" val="40461405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25" name="Rectangle 6">
            <a:extLst>
              <a:ext uri="{FF2B5EF4-FFF2-40B4-BE49-F238E27FC236}">
                <a16:creationId xmlns:a16="http://schemas.microsoft.com/office/drawing/2014/main" id="{8C07BB25-B5A2-C33A-F5C8-2586C545AF72}"/>
              </a:ext>
            </a:extLst>
          </p:cNvPr>
          <p:cNvSpPr/>
          <p:nvPr userDrawn="1"/>
        </p:nvSpPr>
        <p:spPr>
          <a:xfrm>
            <a:off x="0" y="74337"/>
            <a:ext cx="10055827" cy="19148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89" dirty="0">
              <a:solidFill>
                <a:prstClr val="white"/>
              </a:solidFill>
            </a:endParaRPr>
          </a:p>
        </p:txBody>
      </p:sp>
      <p:sp>
        <p:nvSpPr>
          <p:cNvPr id="20" name="Rectángulo 19"/>
          <p:cNvSpPr/>
          <p:nvPr userDrawn="1"/>
        </p:nvSpPr>
        <p:spPr>
          <a:xfrm>
            <a:off x="247" y="6833670"/>
            <a:ext cx="10080625" cy="4571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189" dirty="0">
              <a:solidFill>
                <a:prstClr val="white"/>
              </a:solidFill>
            </a:endParaRPr>
          </a:p>
        </p:txBody>
      </p:sp>
      <p:sp>
        <p:nvSpPr>
          <p:cNvPr id="2" name="Title 1"/>
          <p:cNvSpPr>
            <a:spLocks noGrp="1"/>
          </p:cNvSpPr>
          <p:nvPr>
            <p:ph type="ctrTitle"/>
          </p:nvPr>
        </p:nvSpPr>
        <p:spPr>
          <a:xfrm>
            <a:off x="1752779" y="2333195"/>
            <a:ext cx="6575066" cy="1440159"/>
          </a:xfrm>
        </p:spPr>
        <p:txBody>
          <a:bodyPr>
            <a:normAutofit/>
          </a:bodyPr>
          <a:lstStyle>
            <a:lvl1pPr algn="ctr">
              <a:defRPr sz="2800" baseline="0">
                <a:solidFill>
                  <a:schemeClr val="accent1">
                    <a:lumMod val="50000"/>
                  </a:schemeClr>
                </a:solidFill>
                <a:latin typeface="Helvetica"/>
                <a:cs typeface="Helvetica"/>
              </a:defRPr>
            </a:lvl1pPr>
          </a:lstStyle>
          <a:p>
            <a:r>
              <a:rPr lang="es-ES" dirty="0"/>
              <a:t>Haga clic para modificar el estilo de título del patrón</a:t>
            </a:r>
            <a:endParaRPr dirty="0"/>
          </a:p>
        </p:txBody>
      </p:sp>
      <p:sp>
        <p:nvSpPr>
          <p:cNvPr id="3" name="Subtitle 2"/>
          <p:cNvSpPr>
            <a:spLocks noGrp="1"/>
          </p:cNvSpPr>
          <p:nvPr>
            <p:ph type="subTitle" idx="1"/>
          </p:nvPr>
        </p:nvSpPr>
        <p:spPr>
          <a:xfrm>
            <a:off x="5059092" y="5329843"/>
            <a:ext cx="4104208" cy="1080120"/>
          </a:xfrm>
        </p:spPr>
        <p:txBody>
          <a:bodyPr>
            <a:normAutofit/>
          </a:bodyPr>
          <a:lstStyle>
            <a:lvl1pPr marL="0" indent="0" algn="l">
              <a:spcBef>
                <a:spcPts val="0"/>
              </a:spcBef>
              <a:spcAft>
                <a:spcPts val="0"/>
              </a:spcAft>
              <a:buNone/>
              <a:defRPr sz="2000" baseline="0">
                <a:solidFill>
                  <a:schemeClr val="tx1"/>
                </a:solidFill>
                <a:latin typeface="Helvetica"/>
                <a:cs typeface="Helvetica"/>
              </a:defRPr>
            </a:lvl1pPr>
            <a:lvl2pPr marL="504017" indent="0" algn="ctr">
              <a:buNone/>
              <a:defRPr>
                <a:solidFill>
                  <a:schemeClr val="tx1">
                    <a:tint val="75000"/>
                  </a:schemeClr>
                </a:solidFill>
              </a:defRPr>
            </a:lvl2pPr>
            <a:lvl3pPr marL="1008035" indent="0" algn="ctr">
              <a:buNone/>
              <a:defRPr>
                <a:solidFill>
                  <a:schemeClr val="tx1">
                    <a:tint val="75000"/>
                  </a:schemeClr>
                </a:solidFill>
              </a:defRPr>
            </a:lvl3pPr>
            <a:lvl4pPr marL="1512052" indent="0" algn="ctr">
              <a:buNone/>
              <a:defRPr>
                <a:solidFill>
                  <a:schemeClr val="tx1">
                    <a:tint val="75000"/>
                  </a:schemeClr>
                </a:solidFill>
              </a:defRPr>
            </a:lvl4pPr>
            <a:lvl5pPr marL="2016069" indent="0" algn="ctr">
              <a:buNone/>
              <a:defRPr>
                <a:solidFill>
                  <a:schemeClr val="tx1">
                    <a:tint val="75000"/>
                  </a:schemeClr>
                </a:solidFill>
              </a:defRPr>
            </a:lvl5pPr>
            <a:lvl6pPr marL="2520086" indent="0" algn="ctr">
              <a:buNone/>
              <a:defRPr>
                <a:solidFill>
                  <a:schemeClr val="tx1">
                    <a:tint val="75000"/>
                  </a:schemeClr>
                </a:solidFill>
              </a:defRPr>
            </a:lvl6pPr>
            <a:lvl7pPr marL="3024104" indent="0" algn="ctr">
              <a:buNone/>
              <a:defRPr>
                <a:solidFill>
                  <a:schemeClr val="tx1">
                    <a:tint val="75000"/>
                  </a:schemeClr>
                </a:solidFill>
              </a:defRPr>
            </a:lvl7pPr>
            <a:lvl8pPr marL="3528121" indent="0" algn="ctr">
              <a:buNone/>
              <a:defRPr>
                <a:solidFill>
                  <a:schemeClr val="tx1">
                    <a:tint val="75000"/>
                  </a:schemeClr>
                </a:solidFill>
              </a:defRPr>
            </a:lvl8pPr>
            <a:lvl9pPr marL="4032138" indent="0" algn="ctr">
              <a:buNone/>
              <a:defRPr>
                <a:solidFill>
                  <a:schemeClr val="tx1">
                    <a:tint val="75000"/>
                  </a:schemeClr>
                </a:solidFill>
              </a:defRPr>
            </a:lvl9pPr>
          </a:lstStyle>
          <a:p>
            <a:r>
              <a:rPr lang="es-ES" dirty="0"/>
              <a:t>Haga clic para modificar el estilo de subtítulo del patrón</a:t>
            </a:r>
            <a:endParaRPr dirty="0"/>
          </a:p>
        </p:txBody>
      </p:sp>
      <p:sp>
        <p:nvSpPr>
          <p:cNvPr id="6" name="Rectángulo 5"/>
          <p:cNvSpPr/>
          <p:nvPr/>
        </p:nvSpPr>
        <p:spPr>
          <a:xfrm>
            <a:off x="-248" y="1943443"/>
            <a:ext cx="10080625" cy="4571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189" dirty="0">
              <a:solidFill>
                <a:prstClr val="white"/>
              </a:solidFill>
            </a:endParaRPr>
          </a:p>
        </p:txBody>
      </p:sp>
      <p:sp>
        <p:nvSpPr>
          <p:cNvPr id="10" name="Rectángulo 9"/>
          <p:cNvSpPr/>
          <p:nvPr userDrawn="1"/>
        </p:nvSpPr>
        <p:spPr>
          <a:xfrm rot="16200000">
            <a:off x="-3677757" y="3674110"/>
            <a:ext cx="7578725" cy="230513"/>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189" dirty="0">
              <a:solidFill>
                <a:prstClr val="white"/>
              </a:solidFill>
            </a:endParaRPr>
          </a:p>
        </p:txBody>
      </p:sp>
      <p:sp>
        <p:nvSpPr>
          <p:cNvPr id="11" name="Rectángulo 10"/>
          <p:cNvSpPr/>
          <p:nvPr userDrawn="1"/>
        </p:nvSpPr>
        <p:spPr>
          <a:xfrm rot="16200000">
            <a:off x="-3519763" y="3758952"/>
            <a:ext cx="7578726" cy="60830"/>
          </a:xfrm>
          <a:prstGeom prst="rect">
            <a:avLst/>
          </a:prstGeom>
          <a:solidFill>
            <a:srgbClr val="012D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189" dirty="0">
              <a:solidFill>
                <a:prstClr val="white"/>
              </a:solidFill>
            </a:endParaRPr>
          </a:p>
        </p:txBody>
      </p:sp>
      <p:pic>
        <p:nvPicPr>
          <p:cNvPr id="4" name="3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5802" y="7020656"/>
            <a:ext cx="2163253" cy="493837"/>
          </a:xfrm>
          <a:prstGeom prst="rect">
            <a:avLst/>
          </a:prstGeom>
        </p:spPr>
      </p:pic>
      <p:pic>
        <p:nvPicPr>
          <p:cNvPr id="5" name="4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04359" y="7024118"/>
            <a:ext cx="2133087" cy="508157"/>
          </a:xfrm>
          <a:prstGeom prst="rect">
            <a:avLst/>
          </a:prstGeom>
        </p:spPr>
      </p:pic>
      <p:pic>
        <p:nvPicPr>
          <p:cNvPr id="12" name="Imagen 11">
            <a:extLst>
              <a:ext uri="{FF2B5EF4-FFF2-40B4-BE49-F238E27FC236}">
                <a16:creationId xmlns:a16="http://schemas.microsoft.com/office/drawing/2014/main" id="{7A5E5FA4-784C-C9D4-C7BF-CD2884CF4D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08464" y="7024118"/>
            <a:ext cx="2590038" cy="496582"/>
          </a:xfrm>
          <a:prstGeom prst="rect">
            <a:avLst/>
          </a:prstGeom>
        </p:spPr>
      </p:pic>
      <p:pic>
        <p:nvPicPr>
          <p:cNvPr id="13" name="Imagen 12">
            <a:extLst>
              <a:ext uri="{FF2B5EF4-FFF2-40B4-BE49-F238E27FC236}">
                <a16:creationId xmlns:a16="http://schemas.microsoft.com/office/drawing/2014/main" id="{26D9C2EB-3FA1-CDD2-0AC9-8002DCFFD5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39327" b="5144"/>
          <a:stretch/>
        </p:blipFill>
        <p:spPr>
          <a:xfrm>
            <a:off x="365515" y="104428"/>
            <a:ext cx="1881715" cy="1757080"/>
          </a:xfrm>
          <a:prstGeom prst="rect">
            <a:avLst/>
          </a:prstGeom>
        </p:spPr>
      </p:pic>
      <p:pic>
        <p:nvPicPr>
          <p:cNvPr id="15" name="Imagen 14">
            <a:extLst>
              <a:ext uri="{FF2B5EF4-FFF2-40B4-BE49-F238E27FC236}">
                <a16:creationId xmlns:a16="http://schemas.microsoft.com/office/drawing/2014/main" id="{FA0537C1-6494-6A71-8AC7-830F33951EE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2178" y="104428"/>
            <a:ext cx="2637611" cy="1759286"/>
          </a:xfrm>
          <a:prstGeom prst="rect">
            <a:avLst/>
          </a:prstGeom>
        </p:spPr>
      </p:pic>
      <p:pic>
        <p:nvPicPr>
          <p:cNvPr id="17" name="Imagen 16">
            <a:extLst>
              <a:ext uri="{FF2B5EF4-FFF2-40B4-BE49-F238E27FC236}">
                <a16:creationId xmlns:a16="http://schemas.microsoft.com/office/drawing/2014/main" id="{B1F76A3F-716E-114B-DD95-473B1AF4E392}"/>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8671"/>
          <a:stretch/>
        </p:blipFill>
        <p:spPr>
          <a:xfrm>
            <a:off x="7764969" y="104428"/>
            <a:ext cx="2130594" cy="1747361"/>
          </a:xfrm>
          <a:prstGeom prst="rect">
            <a:avLst/>
          </a:prstGeom>
        </p:spPr>
      </p:pic>
      <p:pic>
        <p:nvPicPr>
          <p:cNvPr id="22" name="Imagen 21">
            <a:extLst>
              <a:ext uri="{FF2B5EF4-FFF2-40B4-BE49-F238E27FC236}">
                <a16:creationId xmlns:a16="http://schemas.microsoft.com/office/drawing/2014/main" id="{7C274821-5090-031E-2338-F299D6B304CD}"/>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9890"/>
          <a:stretch/>
        </p:blipFill>
        <p:spPr>
          <a:xfrm>
            <a:off x="4969617" y="104428"/>
            <a:ext cx="2745524" cy="1745853"/>
          </a:xfrm>
          <a:prstGeom prst="rect">
            <a:avLst/>
          </a:prstGeom>
        </p:spPr>
      </p:pic>
    </p:spTree>
    <p:extLst>
      <p:ext uri="{BB962C8B-B14F-4D97-AF65-F5344CB8AC3E}">
        <p14:creationId xmlns:p14="http://schemas.microsoft.com/office/powerpoint/2010/main" val="91038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7" name="Rectangle 6"/>
          <p:cNvSpPr/>
          <p:nvPr/>
        </p:nvSpPr>
        <p:spPr>
          <a:xfrm>
            <a:off x="9372762" y="7024118"/>
            <a:ext cx="707867" cy="552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89" dirty="0">
              <a:solidFill>
                <a:prstClr val="white"/>
              </a:solidFill>
            </a:endParaRPr>
          </a:p>
        </p:txBody>
      </p:sp>
      <p:sp>
        <p:nvSpPr>
          <p:cNvPr id="2" name="Title 1"/>
          <p:cNvSpPr>
            <a:spLocks noGrp="1"/>
          </p:cNvSpPr>
          <p:nvPr>
            <p:ph type="title"/>
          </p:nvPr>
        </p:nvSpPr>
        <p:spPr>
          <a:xfrm>
            <a:off x="624731" y="212248"/>
            <a:ext cx="8823226" cy="596494"/>
          </a:xfrm>
        </p:spPr>
        <p:txBody>
          <a:bodyPr/>
          <a:lstStyle>
            <a:lvl1pPr algn="ctr">
              <a:defRPr sz="2400">
                <a:solidFill>
                  <a:srgbClr val="376092"/>
                </a:solidFill>
                <a:latin typeface="Helvetica"/>
                <a:cs typeface="Helvetica"/>
              </a:defRPr>
            </a:lvl1pPr>
          </a:lstStyle>
          <a:p>
            <a:r>
              <a:rPr lang="es-ES" dirty="0"/>
              <a:t>Haga clic para modificar el estilo de título del patrón</a:t>
            </a:r>
            <a:endParaRPr dirty="0"/>
          </a:p>
        </p:txBody>
      </p:sp>
      <p:sp>
        <p:nvSpPr>
          <p:cNvPr id="3" name="Content Placeholder 2"/>
          <p:cNvSpPr>
            <a:spLocks noGrp="1"/>
          </p:cNvSpPr>
          <p:nvPr>
            <p:ph idx="1"/>
          </p:nvPr>
        </p:nvSpPr>
        <p:spPr>
          <a:xfrm>
            <a:off x="624731" y="904689"/>
            <a:ext cx="8823226" cy="4580568"/>
          </a:xfrm>
        </p:spPr>
        <p:txBody>
          <a:bodyPr/>
          <a:lstStyle>
            <a:lvl1pPr algn="just">
              <a:defRPr sz="2000">
                <a:solidFill>
                  <a:schemeClr val="tx1"/>
                </a:solidFill>
                <a:latin typeface="Helvetica"/>
                <a:cs typeface="Helvetica"/>
              </a:defRPr>
            </a:lvl1pPr>
            <a:lvl2pPr algn="just">
              <a:defRPr sz="2000">
                <a:solidFill>
                  <a:schemeClr val="tx1"/>
                </a:solidFill>
                <a:latin typeface="Helvetica"/>
                <a:cs typeface="Helvetica"/>
              </a:defRPr>
            </a:lvl2pPr>
            <a:lvl3pPr algn="just">
              <a:defRPr sz="1800">
                <a:solidFill>
                  <a:schemeClr val="tx1"/>
                </a:solidFill>
                <a:latin typeface="Helvetica"/>
                <a:cs typeface="Helvetica"/>
              </a:defRPr>
            </a:lvl3pPr>
            <a:lvl4pPr algn="just">
              <a:defRPr sz="1800">
                <a:solidFill>
                  <a:schemeClr val="tx1"/>
                </a:solidFill>
                <a:latin typeface="Helvetica"/>
                <a:cs typeface="Helvetica"/>
              </a:defRPr>
            </a:lvl4pPr>
            <a:lvl5pPr algn="just">
              <a:defRPr sz="1800">
                <a:solidFill>
                  <a:schemeClr val="tx1"/>
                </a:solidFill>
                <a:latin typeface="Helvetica"/>
                <a:cs typeface="Helvetica"/>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dirty="0"/>
          </a:p>
        </p:txBody>
      </p:sp>
      <p:sp>
        <p:nvSpPr>
          <p:cNvPr id="6" name="Slide Number Placeholder 5"/>
          <p:cNvSpPr>
            <a:spLocks noGrp="1"/>
          </p:cNvSpPr>
          <p:nvPr>
            <p:ph type="sldNum" sz="quarter" idx="12"/>
          </p:nvPr>
        </p:nvSpPr>
        <p:spPr>
          <a:xfrm>
            <a:off x="9424465" y="7092825"/>
            <a:ext cx="610788" cy="403497"/>
          </a:xfrm>
        </p:spPr>
        <p:txBody>
          <a:bodyPr/>
          <a:lstStyle>
            <a:lvl1pPr algn="ctr">
              <a:defRPr sz="1102">
                <a:latin typeface="Helvetica"/>
                <a:cs typeface="Helvetica"/>
              </a:defRPr>
            </a:lvl1pPr>
          </a:lstStyle>
          <a:p>
            <a:fld id="{2C4B2225-D7DD-495B-9D51-BA051738AD33}" type="slidenum">
              <a:rPr lang="es-MX" smtClean="0">
                <a:solidFill>
                  <a:prstClr val="white"/>
                </a:solidFill>
              </a:rPr>
              <a:pPr/>
              <a:t>‹Nº›</a:t>
            </a:fld>
            <a:endParaRPr lang="es-MX" dirty="0">
              <a:solidFill>
                <a:prstClr val="white"/>
              </a:solidFill>
            </a:endParaRPr>
          </a:p>
        </p:txBody>
      </p:sp>
      <p:sp>
        <p:nvSpPr>
          <p:cNvPr id="10" name="Rectangle 9"/>
          <p:cNvSpPr/>
          <p:nvPr/>
        </p:nvSpPr>
        <p:spPr>
          <a:xfrm>
            <a:off x="9241790" y="7024118"/>
            <a:ext cx="100806" cy="552573"/>
          </a:xfrm>
          <a:prstGeom prst="rect">
            <a:avLst/>
          </a:prstGeom>
          <a:solidFill>
            <a:srgbClr val="00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89" dirty="0">
              <a:solidFill>
                <a:prstClr val="white"/>
              </a:solidFill>
            </a:endParaRPr>
          </a:p>
        </p:txBody>
      </p:sp>
      <p:sp>
        <p:nvSpPr>
          <p:cNvPr id="12" name="Rectángulo 11"/>
          <p:cNvSpPr/>
          <p:nvPr/>
        </p:nvSpPr>
        <p:spPr>
          <a:xfrm rot="16200000">
            <a:off x="-3519763" y="3758952"/>
            <a:ext cx="7578726" cy="60830"/>
          </a:xfrm>
          <a:prstGeom prst="rect">
            <a:avLst/>
          </a:prstGeom>
          <a:solidFill>
            <a:srgbClr val="012D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189" dirty="0">
              <a:solidFill>
                <a:prstClr val="white"/>
              </a:solidFill>
            </a:endParaRPr>
          </a:p>
        </p:txBody>
      </p:sp>
      <p:sp>
        <p:nvSpPr>
          <p:cNvPr id="14" name="Rectángulo 13"/>
          <p:cNvSpPr/>
          <p:nvPr/>
        </p:nvSpPr>
        <p:spPr>
          <a:xfrm rot="16200000">
            <a:off x="-3677757" y="3674110"/>
            <a:ext cx="7578725" cy="230513"/>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189" dirty="0">
              <a:solidFill>
                <a:prstClr val="white"/>
              </a:solidFill>
            </a:endParaRP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5826" y="7195504"/>
            <a:ext cx="5375186" cy="32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a:extLst>
              <a:ext uri="{FF2B5EF4-FFF2-40B4-BE49-F238E27FC236}">
                <a16:creationId xmlns:a16="http://schemas.microsoft.com/office/drawing/2014/main" id="{3774D78A-EBCA-0184-E8A1-06F0A84FC3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8184" y="7173738"/>
            <a:ext cx="1711601" cy="328162"/>
          </a:xfrm>
          <a:prstGeom prst="rect">
            <a:avLst/>
          </a:prstGeom>
        </p:spPr>
      </p:pic>
    </p:spTree>
    <p:extLst>
      <p:ext uri="{BB962C8B-B14F-4D97-AF65-F5344CB8AC3E}">
        <p14:creationId xmlns:p14="http://schemas.microsoft.com/office/powerpoint/2010/main" val="95945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ítulo y dos columnas">
    <p:spTree>
      <p:nvGrpSpPr>
        <p:cNvPr id="1" name=""/>
        <p:cNvGrpSpPr/>
        <p:nvPr/>
      </p:nvGrpSpPr>
      <p:grpSpPr>
        <a:xfrm>
          <a:off x="0" y="0"/>
          <a:ext cx="0" cy="0"/>
          <a:chOff x="0" y="0"/>
          <a:chExt cx="0" cy="0"/>
        </a:xfrm>
      </p:grpSpPr>
      <p:sp>
        <p:nvSpPr>
          <p:cNvPr id="2" name="Title 1"/>
          <p:cNvSpPr>
            <a:spLocks noGrp="1"/>
          </p:cNvSpPr>
          <p:nvPr>
            <p:ph type="title"/>
          </p:nvPr>
        </p:nvSpPr>
        <p:spPr>
          <a:xfrm>
            <a:off x="609574" y="534969"/>
            <a:ext cx="8823226" cy="1233400"/>
          </a:xfrm>
        </p:spPr>
        <p:txBody>
          <a:bodyPr/>
          <a:lstStyle>
            <a:lvl1pPr>
              <a:defRPr sz="3200">
                <a:latin typeface="Helvetica"/>
                <a:cs typeface="Helvetica"/>
              </a:defRPr>
            </a:lvl1pPr>
          </a:lstStyle>
          <a:p>
            <a:r>
              <a:rPr lang="es-ES" dirty="0"/>
              <a:t>Haga clic para modificar el estilo de título del patrón</a:t>
            </a:r>
            <a:endParaRPr dirty="0"/>
          </a:p>
        </p:txBody>
      </p:sp>
      <p:sp>
        <p:nvSpPr>
          <p:cNvPr id="3" name="Content Placeholder 2"/>
          <p:cNvSpPr>
            <a:spLocks noGrp="1"/>
          </p:cNvSpPr>
          <p:nvPr>
            <p:ph idx="1"/>
          </p:nvPr>
        </p:nvSpPr>
        <p:spPr>
          <a:xfrm>
            <a:off x="609574" y="2133178"/>
            <a:ext cx="4070698" cy="4580568"/>
          </a:xfrm>
        </p:spPr>
        <p:txBody>
          <a:bodyPr/>
          <a:lstStyle>
            <a:lvl1pPr>
              <a:defRPr sz="2000">
                <a:latin typeface="Helvetica"/>
                <a:cs typeface="Helvetica"/>
              </a:defRPr>
            </a:lvl1pPr>
            <a:lvl2pPr>
              <a:defRPr sz="2000">
                <a:latin typeface="Helvetica"/>
                <a:cs typeface="Helvetica"/>
              </a:defRPr>
            </a:lvl2pPr>
            <a:lvl3pPr>
              <a:defRPr sz="1800">
                <a:latin typeface="Helvetica"/>
                <a:cs typeface="Helvetica"/>
              </a:defRPr>
            </a:lvl3pPr>
            <a:lvl4pPr>
              <a:defRPr sz="1800">
                <a:latin typeface="Helvetica"/>
                <a:cs typeface="Helvetica"/>
              </a:defRPr>
            </a:lvl4pPr>
            <a:lvl5pPr>
              <a:defRPr sz="1800">
                <a:latin typeface="Helvetica"/>
                <a:cs typeface="Helvetica"/>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dirty="0"/>
          </a:p>
        </p:txBody>
      </p:sp>
      <p:sp>
        <p:nvSpPr>
          <p:cNvPr id="12" name="Rectángulo 11"/>
          <p:cNvSpPr/>
          <p:nvPr/>
        </p:nvSpPr>
        <p:spPr>
          <a:xfrm rot="16200000">
            <a:off x="-3519763" y="3758952"/>
            <a:ext cx="7578726" cy="60830"/>
          </a:xfrm>
          <a:prstGeom prst="rect">
            <a:avLst/>
          </a:prstGeom>
          <a:solidFill>
            <a:srgbClr val="012D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189" dirty="0">
              <a:solidFill>
                <a:prstClr val="white"/>
              </a:solidFill>
            </a:endParaRPr>
          </a:p>
        </p:txBody>
      </p:sp>
      <p:sp>
        <p:nvSpPr>
          <p:cNvPr id="14" name="Rectángulo 13"/>
          <p:cNvSpPr/>
          <p:nvPr/>
        </p:nvSpPr>
        <p:spPr>
          <a:xfrm rot="16200000">
            <a:off x="-3677757" y="3674110"/>
            <a:ext cx="7578725" cy="230513"/>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189" dirty="0">
              <a:solidFill>
                <a:prstClr val="white"/>
              </a:solidFill>
            </a:endParaRPr>
          </a:p>
        </p:txBody>
      </p:sp>
      <p:sp>
        <p:nvSpPr>
          <p:cNvPr id="11" name="Content Placeholder 2"/>
          <p:cNvSpPr>
            <a:spLocks noGrp="1"/>
          </p:cNvSpPr>
          <p:nvPr>
            <p:ph idx="13"/>
          </p:nvPr>
        </p:nvSpPr>
        <p:spPr>
          <a:xfrm>
            <a:off x="5400352" y="2133178"/>
            <a:ext cx="4070698" cy="4580568"/>
          </a:xfrm>
        </p:spPr>
        <p:txBody>
          <a:bodyPr/>
          <a:lstStyle>
            <a:lvl1pPr>
              <a:defRPr sz="2000">
                <a:latin typeface="Helvetica"/>
                <a:cs typeface="Helvetica"/>
              </a:defRPr>
            </a:lvl1pPr>
            <a:lvl2pPr>
              <a:defRPr sz="2000">
                <a:latin typeface="Helvetica"/>
                <a:cs typeface="Helvetica"/>
              </a:defRPr>
            </a:lvl2pPr>
            <a:lvl3pPr>
              <a:defRPr sz="1800">
                <a:latin typeface="Helvetica"/>
                <a:cs typeface="Helvetica"/>
              </a:defRPr>
            </a:lvl3pPr>
            <a:lvl4pPr>
              <a:defRPr sz="1800">
                <a:latin typeface="Helvetica"/>
                <a:cs typeface="Helvetica"/>
              </a:defRPr>
            </a:lvl4pPr>
            <a:lvl5pPr>
              <a:defRPr sz="1800">
                <a:latin typeface="Helvetica"/>
                <a:cs typeface="Helvetica"/>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dirty="0"/>
          </a:p>
        </p:txBody>
      </p:sp>
      <p:pic>
        <p:nvPicPr>
          <p:cNvPr id="5" name="Picture 3">
            <a:extLst>
              <a:ext uri="{FF2B5EF4-FFF2-40B4-BE49-F238E27FC236}">
                <a16:creationId xmlns:a16="http://schemas.microsoft.com/office/drawing/2014/main" id="{E4A2D455-D4F1-8A8A-F33C-724ED1F15C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5826" y="7195504"/>
            <a:ext cx="5375186" cy="32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a:extLst>
              <a:ext uri="{FF2B5EF4-FFF2-40B4-BE49-F238E27FC236}">
                <a16:creationId xmlns:a16="http://schemas.microsoft.com/office/drawing/2014/main" id="{5DCA7266-ED7C-64B0-5794-CF188C1E15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8184" y="7173738"/>
            <a:ext cx="1711601" cy="328162"/>
          </a:xfrm>
          <a:prstGeom prst="rect">
            <a:avLst/>
          </a:prstGeom>
        </p:spPr>
      </p:pic>
    </p:spTree>
    <p:extLst>
      <p:ext uri="{BB962C8B-B14F-4D97-AF65-F5344CB8AC3E}">
        <p14:creationId xmlns:p14="http://schemas.microsoft.com/office/powerpoint/2010/main" val="244384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árrafo y objeto">
    <p:spTree>
      <p:nvGrpSpPr>
        <p:cNvPr id="1" name=""/>
        <p:cNvGrpSpPr/>
        <p:nvPr/>
      </p:nvGrpSpPr>
      <p:grpSpPr>
        <a:xfrm>
          <a:off x="0" y="0"/>
          <a:ext cx="0" cy="0"/>
          <a:chOff x="0" y="0"/>
          <a:chExt cx="0" cy="0"/>
        </a:xfrm>
      </p:grpSpPr>
      <p:sp>
        <p:nvSpPr>
          <p:cNvPr id="7" name="Rectangle 6"/>
          <p:cNvSpPr/>
          <p:nvPr/>
        </p:nvSpPr>
        <p:spPr>
          <a:xfrm>
            <a:off x="9372762" y="7024118"/>
            <a:ext cx="707867" cy="552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89" dirty="0">
              <a:solidFill>
                <a:prstClr val="white"/>
              </a:solidFill>
            </a:endParaRPr>
          </a:p>
        </p:txBody>
      </p:sp>
      <p:sp>
        <p:nvSpPr>
          <p:cNvPr id="3" name="Content Placeholder 2"/>
          <p:cNvSpPr>
            <a:spLocks noGrp="1"/>
          </p:cNvSpPr>
          <p:nvPr>
            <p:ph idx="1"/>
          </p:nvPr>
        </p:nvSpPr>
        <p:spPr>
          <a:xfrm>
            <a:off x="719832" y="476994"/>
            <a:ext cx="8630312" cy="1728192"/>
          </a:xfrm>
        </p:spPr>
        <p:txBody>
          <a:bodyPr>
            <a:normAutofit/>
          </a:bodyPr>
          <a:lstStyle>
            <a:lvl1pPr marL="0" indent="0" algn="just">
              <a:spcBef>
                <a:spcPts val="0"/>
              </a:spcBef>
              <a:buNone/>
              <a:defRPr sz="1600">
                <a:latin typeface="Helvetica"/>
                <a:cs typeface="Helvetica"/>
              </a:defRPr>
            </a:lvl1pPr>
            <a:lvl2pPr>
              <a:defRPr sz="2000">
                <a:latin typeface="Helvetica"/>
                <a:cs typeface="Helvetica"/>
              </a:defRPr>
            </a:lvl2pPr>
            <a:lvl3pPr>
              <a:defRPr sz="1800">
                <a:latin typeface="Helvetica"/>
                <a:cs typeface="Helvetica"/>
              </a:defRPr>
            </a:lvl3pPr>
            <a:lvl4pPr>
              <a:defRPr sz="1800">
                <a:latin typeface="Helvetica"/>
                <a:cs typeface="Helvetica"/>
              </a:defRPr>
            </a:lvl4pPr>
            <a:lvl5pPr>
              <a:defRPr sz="1800">
                <a:latin typeface="Helvetica"/>
                <a:cs typeface="Helvetica"/>
              </a:defRPr>
            </a:lvl5pPr>
          </a:lstStyle>
          <a:p>
            <a:pPr lvl="0"/>
            <a:r>
              <a:rPr lang="es-ES" dirty="0"/>
              <a:t>Haga clic para modificar el estilo de texto del patrón</a:t>
            </a:r>
          </a:p>
        </p:txBody>
      </p:sp>
      <p:sp>
        <p:nvSpPr>
          <p:cNvPr id="6" name="Slide Number Placeholder 5"/>
          <p:cNvSpPr>
            <a:spLocks noGrp="1"/>
          </p:cNvSpPr>
          <p:nvPr>
            <p:ph type="sldNum" sz="quarter" idx="12"/>
          </p:nvPr>
        </p:nvSpPr>
        <p:spPr>
          <a:xfrm>
            <a:off x="9424465" y="7092825"/>
            <a:ext cx="610788" cy="403497"/>
          </a:xfrm>
        </p:spPr>
        <p:txBody>
          <a:bodyPr/>
          <a:lstStyle>
            <a:lvl1pPr algn="ctr">
              <a:defRPr sz="1102">
                <a:latin typeface="Helvetica"/>
                <a:cs typeface="Helvetica"/>
              </a:defRPr>
            </a:lvl1pPr>
          </a:lstStyle>
          <a:p>
            <a:fld id="{2C4B2225-D7DD-495B-9D51-BA051738AD33}" type="slidenum">
              <a:rPr lang="es-MX" smtClean="0">
                <a:solidFill>
                  <a:prstClr val="white"/>
                </a:solidFill>
              </a:rPr>
              <a:pPr/>
              <a:t>‹Nº›</a:t>
            </a:fld>
            <a:endParaRPr lang="es-MX" dirty="0">
              <a:solidFill>
                <a:prstClr val="white"/>
              </a:solidFill>
            </a:endParaRPr>
          </a:p>
        </p:txBody>
      </p:sp>
      <p:sp>
        <p:nvSpPr>
          <p:cNvPr id="10" name="Rectangle 9"/>
          <p:cNvSpPr/>
          <p:nvPr/>
        </p:nvSpPr>
        <p:spPr>
          <a:xfrm>
            <a:off x="9241790" y="7024118"/>
            <a:ext cx="100806" cy="552573"/>
          </a:xfrm>
          <a:prstGeom prst="rect">
            <a:avLst/>
          </a:prstGeom>
          <a:solidFill>
            <a:srgbClr val="00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89" dirty="0">
              <a:solidFill>
                <a:prstClr val="white"/>
              </a:solidFill>
            </a:endParaRPr>
          </a:p>
        </p:txBody>
      </p:sp>
      <p:sp>
        <p:nvSpPr>
          <p:cNvPr id="12" name="Rectángulo 11"/>
          <p:cNvSpPr/>
          <p:nvPr/>
        </p:nvSpPr>
        <p:spPr>
          <a:xfrm rot="16200000">
            <a:off x="-3519763" y="3758952"/>
            <a:ext cx="7578726" cy="60830"/>
          </a:xfrm>
          <a:prstGeom prst="rect">
            <a:avLst/>
          </a:prstGeom>
          <a:solidFill>
            <a:srgbClr val="012D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189" dirty="0">
              <a:solidFill>
                <a:prstClr val="white"/>
              </a:solidFill>
            </a:endParaRPr>
          </a:p>
        </p:txBody>
      </p:sp>
      <p:sp>
        <p:nvSpPr>
          <p:cNvPr id="14" name="Rectángulo 13"/>
          <p:cNvSpPr/>
          <p:nvPr/>
        </p:nvSpPr>
        <p:spPr>
          <a:xfrm rot="16200000">
            <a:off x="-3677757" y="3674110"/>
            <a:ext cx="7578725" cy="230513"/>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189" dirty="0">
              <a:solidFill>
                <a:prstClr val="white"/>
              </a:solidFill>
            </a:endParaRP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5825" y="7042100"/>
            <a:ext cx="5761038"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3"/>
          </p:nvPr>
        </p:nvSpPr>
        <p:spPr>
          <a:xfrm>
            <a:off x="719832" y="2709242"/>
            <a:ext cx="8622764" cy="3600400"/>
          </a:xfrm>
        </p:spPr>
        <p:txBody>
          <a:bodyPr/>
          <a:lstStyle>
            <a:lvl1pPr>
              <a:defRPr sz="1600">
                <a:latin typeface="Helvetica"/>
                <a:cs typeface="Helvetica"/>
              </a:defRPr>
            </a:lvl1pPr>
            <a:lvl2pPr>
              <a:defRPr sz="1600">
                <a:latin typeface="Helvetica"/>
                <a:cs typeface="Helvetica"/>
              </a:defRPr>
            </a:lvl2pPr>
            <a:lvl3pPr>
              <a:defRPr sz="1600">
                <a:latin typeface="Helvetica"/>
                <a:cs typeface="Helvetica"/>
              </a:defRPr>
            </a:lvl3pPr>
            <a:lvl4pPr>
              <a:defRPr sz="1600">
                <a:latin typeface="Helvetica"/>
                <a:cs typeface="Helvetica"/>
              </a:defRPr>
            </a:lvl4pPr>
            <a:lvl5pPr>
              <a:defRPr sz="1600">
                <a:latin typeface="Helvetica"/>
                <a:cs typeface="Helvetica"/>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dirty="0"/>
          </a:p>
        </p:txBody>
      </p:sp>
    </p:spTree>
    <p:extLst>
      <p:ext uri="{BB962C8B-B14F-4D97-AF65-F5344CB8AC3E}">
        <p14:creationId xmlns:p14="http://schemas.microsoft.com/office/powerpoint/2010/main" val="1641598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sp>
        <p:nvSpPr>
          <p:cNvPr id="20" name="Rectángulo 19"/>
          <p:cNvSpPr/>
          <p:nvPr/>
        </p:nvSpPr>
        <p:spPr>
          <a:xfrm>
            <a:off x="247" y="3091748"/>
            <a:ext cx="10080625" cy="137700"/>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189" dirty="0">
              <a:solidFill>
                <a:prstClr val="white"/>
              </a:solidFill>
            </a:endParaRPr>
          </a:p>
        </p:txBody>
      </p:sp>
      <p:sp>
        <p:nvSpPr>
          <p:cNvPr id="2" name="Title 1"/>
          <p:cNvSpPr>
            <a:spLocks noGrp="1"/>
          </p:cNvSpPr>
          <p:nvPr>
            <p:ph type="ctrTitle"/>
          </p:nvPr>
        </p:nvSpPr>
        <p:spPr>
          <a:xfrm>
            <a:off x="2569702" y="3789363"/>
            <a:ext cx="6575066" cy="1440159"/>
          </a:xfrm>
        </p:spPr>
        <p:txBody>
          <a:bodyPr>
            <a:normAutofit/>
          </a:bodyPr>
          <a:lstStyle>
            <a:lvl1pPr>
              <a:defRPr sz="2800" baseline="0">
                <a:solidFill>
                  <a:schemeClr val="accent1">
                    <a:lumMod val="50000"/>
                  </a:schemeClr>
                </a:solidFill>
                <a:latin typeface="Helvetica"/>
                <a:cs typeface="Helvetica"/>
              </a:defRPr>
            </a:lvl1pPr>
          </a:lstStyle>
          <a:p>
            <a:r>
              <a:rPr lang="es-ES" dirty="0"/>
              <a:t>Haga clic para modificar el estilo de título del patrón</a:t>
            </a:r>
            <a:endParaRPr dirty="0"/>
          </a:p>
        </p:txBody>
      </p:sp>
      <p:sp>
        <p:nvSpPr>
          <p:cNvPr id="3" name="Subtitle 2"/>
          <p:cNvSpPr>
            <a:spLocks noGrp="1"/>
          </p:cNvSpPr>
          <p:nvPr>
            <p:ph type="subTitle" idx="1"/>
          </p:nvPr>
        </p:nvSpPr>
        <p:spPr>
          <a:xfrm>
            <a:off x="5040560" y="5301530"/>
            <a:ext cx="4104208" cy="1080120"/>
          </a:xfrm>
        </p:spPr>
        <p:txBody>
          <a:bodyPr>
            <a:normAutofit/>
          </a:bodyPr>
          <a:lstStyle>
            <a:lvl1pPr marL="0" indent="0" algn="l">
              <a:spcBef>
                <a:spcPts val="0"/>
              </a:spcBef>
              <a:spcAft>
                <a:spcPts val="0"/>
              </a:spcAft>
              <a:buNone/>
              <a:defRPr sz="2000" baseline="0">
                <a:solidFill>
                  <a:schemeClr val="tx1"/>
                </a:solidFill>
                <a:latin typeface="Helvetica"/>
                <a:cs typeface="Helvetica"/>
              </a:defRPr>
            </a:lvl1pPr>
            <a:lvl2pPr marL="504017" indent="0" algn="ctr">
              <a:buNone/>
              <a:defRPr>
                <a:solidFill>
                  <a:schemeClr val="tx1">
                    <a:tint val="75000"/>
                  </a:schemeClr>
                </a:solidFill>
              </a:defRPr>
            </a:lvl2pPr>
            <a:lvl3pPr marL="1008035" indent="0" algn="ctr">
              <a:buNone/>
              <a:defRPr>
                <a:solidFill>
                  <a:schemeClr val="tx1">
                    <a:tint val="75000"/>
                  </a:schemeClr>
                </a:solidFill>
              </a:defRPr>
            </a:lvl3pPr>
            <a:lvl4pPr marL="1512052" indent="0" algn="ctr">
              <a:buNone/>
              <a:defRPr>
                <a:solidFill>
                  <a:schemeClr val="tx1">
                    <a:tint val="75000"/>
                  </a:schemeClr>
                </a:solidFill>
              </a:defRPr>
            </a:lvl4pPr>
            <a:lvl5pPr marL="2016069" indent="0" algn="ctr">
              <a:buNone/>
              <a:defRPr>
                <a:solidFill>
                  <a:schemeClr val="tx1">
                    <a:tint val="75000"/>
                  </a:schemeClr>
                </a:solidFill>
              </a:defRPr>
            </a:lvl5pPr>
            <a:lvl6pPr marL="2520086" indent="0" algn="ctr">
              <a:buNone/>
              <a:defRPr>
                <a:solidFill>
                  <a:schemeClr val="tx1">
                    <a:tint val="75000"/>
                  </a:schemeClr>
                </a:solidFill>
              </a:defRPr>
            </a:lvl6pPr>
            <a:lvl7pPr marL="3024104" indent="0" algn="ctr">
              <a:buNone/>
              <a:defRPr>
                <a:solidFill>
                  <a:schemeClr val="tx1">
                    <a:tint val="75000"/>
                  </a:schemeClr>
                </a:solidFill>
              </a:defRPr>
            </a:lvl7pPr>
            <a:lvl8pPr marL="3528121" indent="0" algn="ctr">
              <a:buNone/>
              <a:defRPr>
                <a:solidFill>
                  <a:schemeClr val="tx1">
                    <a:tint val="75000"/>
                  </a:schemeClr>
                </a:solidFill>
              </a:defRPr>
            </a:lvl8pPr>
            <a:lvl9pPr marL="4032138" indent="0" algn="ctr">
              <a:buNone/>
              <a:defRPr>
                <a:solidFill>
                  <a:schemeClr val="tx1">
                    <a:tint val="75000"/>
                  </a:schemeClr>
                </a:solidFill>
              </a:defRPr>
            </a:lvl9pPr>
          </a:lstStyle>
          <a:p>
            <a:r>
              <a:rPr lang="es-ES" dirty="0"/>
              <a:t>Haga clic para modificar el estilo de subtítulo del patrón</a:t>
            </a:r>
            <a:endParaRPr dirty="0"/>
          </a:p>
        </p:txBody>
      </p:sp>
      <p:sp>
        <p:nvSpPr>
          <p:cNvPr id="6" name="Rectángulo 5"/>
          <p:cNvSpPr/>
          <p:nvPr/>
        </p:nvSpPr>
        <p:spPr>
          <a:xfrm>
            <a:off x="0" y="1413098"/>
            <a:ext cx="10080625" cy="70745"/>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189" dirty="0">
              <a:solidFill>
                <a:prstClr val="white"/>
              </a:solidFill>
            </a:endParaRPr>
          </a:p>
        </p:txBody>
      </p:sp>
      <p:sp>
        <p:nvSpPr>
          <p:cNvPr id="18" name="Rectangle 6"/>
          <p:cNvSpPr/>
          <p:nvPr userDrawn="1"/>
        </p:nvSpPr>
        <p:spPr>
          <a:xfrm>
            <a:off x="9372762" y="7024118"/>
            <a:ext cx="707867" cy="552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89" dirty="0">
              <a:solidFill>
                <a:prstClr val="white"/>
              </a:solidFill>
            </a:endParaRPr>
          </a:p>
        </p:txBody>
      </p:sp>
      <p:sp>
        <p:nvSpPr>
          <p:cNvPr id="19" name="Rectangle 9"/>
          <p:cNvSpPr/>
          <p:nvPr userDrawn="1"/>
        </p:nvSpPr>
        <p:spPr>
          <a:xfrm>
            <a:off x="9241790" y="7024118"/>
            <a:ext cx="100806" cy="552573"/>
          </a:xfrm>
          <a:prstGeom prst="rect">
            <a:avLst/>
          </a:prstGeom>
          <a:solidFill>
            <a:srgbClr val="00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189" dirty="0">
              <a:solidFill>
                <a:prstClr val="white"/>
              </a:solidFill>
            </a:endParaRPr>
          </a:p>
        </p:txBody>
      </p:sp>
      <p:pic>
        <p:nvPicPr>
          <p:cNvPr id="7" name="Imagen 6" descr="ppt.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429248"/>
            <a:ext cx="10080625" cy="1784050"/>
          </a:xfrm>
          <a:prstGeom prst="rect">
            <a:avLst/>
          </a:prstGeom>
        </p:spPr>
      </p:pic>
      <p:sp>
        <p:nvSpPr>
          <p:cNvPr id="10" name="Rectángulo 9"/>
          <p:cNvSpPr/>
          <p:nvPr userDrawn="1"/>
        </p:nvSpPr>
        <p:spPr>
          <a:xfrm rot="16200000">
            <a:off x="-3677757" y="3674110"/>
            <a:ext cx="7578725" cy="230513"/>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189" dirty="0">
              <a:solidFill>
                <a:prstClr val="white"/>
              </a:solidFill>
            </a:endParaRPr>
          </a:p>
        </p:txBody>
      </p:sp>
      <p:sp>
        <p:nvSpPr>
          <p:cNvPr id="11" name="Rectángulo 10"/>
          <p:cNvSpPr/>
          <p:nvPr userDrawn="1"/>
        </p:nvSpPr>
        <p:spPr>
          <a:xfrm rot="16200000">
            <a:off x="-3519763" y="3758952"/>
            <a:ext cx="7578726" cy="60830"/>
          </a:xfrm>
          <a:prstGeom prst="rect">
            <a:avLst/>
          </a:prstGeom>
          <a:solidFill>
            <a:srgbClr val="012D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189" dirty="0">
              <a:solidFill>
                <a:prstClr val="white"/>
              </a:solidFill>
            </a:endParaRPr>
          </a:p>
        </p:txBody>
      </p:sp>
      <p:pic>
        <p:nvPicPr>
          <p:cNvPr id="4" name="3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848" y="351261"/>
            <a:ext cx="2700000" cy="616368"/>
          </a:xfrm>
          <a:prstGeom prst="rect">
            <a:avLst/>
          </a:prstGeom>
        </p:spPr>
      </p:pic>
      <p:pic>
        <p:nvPicPr>
          <p:cNvPr id="5" name="4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4768" y="337840"/>
            <a:ext cx="2700000" cy="643210"/>
          </a:xfrm>
          <a:prstGeom prst="rect">
            <a:avLst/>
          </a:prstGeom>
        </p:spPr>
      </p:pic>
      <p:sp>
        <p:nvSpPr>
          <p:cNvPr id="9" name="8 Marcador de contenido"/>
          <p:cNvSpPr>
            <a:spLocks noGrp="1"/>
          </p:cNvSpPr>
          <p:nvPr>
            <p:ph sz="quarter" idx="10"/>
          </p:nvPr>
        </p:nvSpPr>
        <p:spPr>
          <a:xfrm>
            <a:off x="647824" y="6597674"/>
            <a:ext cx="8496944" cy="792088"/>
          </a:xfrm>
        </p:spPr>
        <p:txBody>
          <a:bodyPr>
            <a:normAutofit/>
          </a:bodyPr>
          <a:lstStyle>
            <a:lvl1pPr marL="0" indent="0">
              <a:spcBef>
                <a:spcPts val="300"/>
              </a:spcBef>
              <a:spcAft>
                <a:spcPts val="300"/>
              </a:spcAft>
              <a:buNone/>
              <a:defRPr sz="1400">
                <a:solidFill>
                  <a:schemeClr val="tx1"/>
                </a:solidFill>
              </a:defRPr>
            </a:lvl1pPr>
          </a:lstStyle>
          <a:p>
            <a:pPr lvl="0"/>
            <a:r>
              <a:rPr lang="es-ES" dirty="0"/>
              <a:t>Haga clic para modificar el estilo de texto del patrón</a:t>
            </a:r>
          </a:p>
        </p:txBody>
      </p:sp>
    </p:spTree>
    <p:extLst>
      <p:ext uri="{BB962C8B-B14F-4D97-AF65-F5344CB8AC3E}">
        <p14:creationId xmlns:p14="http://schemas.microsoft.com/office/powerpoint/2010/main" val="42476130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536" y="534969"/>
            <a:ext cx="8330310" cy="1233400"/>
          </a:xfrm>
          <a:prstGeom prst="rect">
            <a:avLst/>
          </a:prstGeom>
        </p:spPr>
        <p:txBody>
          <a:bodyPr vert="horz" lIns="91440" tIns="45720" rIns="91440" bIns="45720" rtlCol="0" anchor="t" anchorCtr="0">
            <a:noAutofit/>
          </a:bodyPr>
          <a:lstStyle/>
          <a:p>
            <a:r>
              <a:rPr lang="es-ES_tradnl" dirty="0"/>
              <a:t>Clic para editar título</a:t>
            </a:r>
            <a:endParaRPr dirty="0"/>
          </a:p>
        </p:txBody>
      </p:sp>
      <p:sp>
        <p:nvSpPr>
          <p:cNvPr id="3" name="Text Placeholder 2"/>
          <p:cNvSpPr>
            <a:spLocks noGrp="1"/>
          </p:cNvSpPr>
          <p:nvPr>
            <p:ph type="body" idx="1"/>
          </p:nvPr>
        </p:nvSpPr>
        <p:spPr>
          <a:xfrm>
            <a:off x="549536" y="2189415"/>
            <a:ext cx="8330310" cy="458056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2"/>
          </p:nvPr>
        </p:nvSpPr>
        <p:spPr>
          <a:xfrm>
            <a:off x="7491288" y="7098663"/>
            <a:ext cx="2352146" cy="403497"/>
          </a:xfrm>
          <a:prstGeom prst="rect">
            <a:avLst/>
          </a:prstGeom>
        </p:spPr>
        <p:txBody>
          <a:bodyPr vert="horz" lIns="91440" tIns="45720" rIns="91440" bIns="45720" rtlCol="0" anchor="ctr"/>
          <a:lstStyle>
            <a:lvl1pPr algn="r">
              <a:defRPr sz="1213">
                <a:solidFill>
                  <a:schemeClr val="tx1">
                    <a:lumMod val="65000"/>
                    <a:lumOff val="35000"/>
                  </a:schemeClr>
                </a:solidFill>
                <a:latin typeface="Helvetica"/>
                <a:cs typeface="Helvetica"/>
              </a:defRPr>
            </a:lvl1pPr>
          </a:lstStyle>
          <a:p>
            <a:endParaRPr lang="es-MX" dirty="0">
              <a:solidFill>
                <a:prstClr val="black">
                  <a:lumMod val="65000"/>
                  <a:lumOff val="35000"/>
                </a:prstClr>
              </a:solidFill>
            </a:endParaRPr>
          </a:p>
        </p:txBody>
      </p:sp>
      <p:sp>
        <p:nvSpPr>
          <p:cNvPr id="5" name="Footer Placeholder 4"/>
          <p:cNvSpPr>
            <a:spLocks noGrp="1"/>
          </p:cNvSpPr>
          <p:nvPr>
            <p:ph type="ftr" sz="quarter" idx="3"/>
          </p:nvPr>
        </p:nvSpPr>
        <p:spPr>
          <a:xfrm>
            <a:off x="222367" y="7098663"/>
            <a:ext cx="6750065" cy="403497"/>
          </a:xfrm>
          <a:prstGeom prst="rect">
            <a:avLst/>
          </a:prstGeom>
        </p:spPr>
        <p:txBody>
          <a:bodyPr vert="horz" lIns="91440" tIns="45720" rIns="91440" bIns="45720" rtlCol="0" anchor="ctr"/>
          <a:lstStyle>
            <a:lvl1pPr algn="l">
              <a:defRPr sz="1213">
                <a:solidFill>
                  <a:schemeClr val="tx1">
                    <a:lumMod val="65000"/>
                    <a:lumOff val="35000"/>
                  </a:schemeClr>
                </a:solidFill>
                <a:latin typeface="Helvetica"/>
                <a:cs typeface="Helvetica"/>
              </a:defRPr>
            </a:lvl1pPr>
          </a:lstStyle>
          <a:p>
            <a:endParaRPr lang="es-MX" dirty="0">
              <a:solidFill>
                <a:prstClr val="black">
                  <a:lumMod val="65000"/>
                  <a:lumOff val="35000"/>
                </a:prstClr>
              </a:solidFill>
            </a:endParaRPr>
          </a:p>
        </p:txBody>
      </p:sp>
      <p:sp>
        <p:nvSpPr>
          <p:cNvPr id="6" name="Slide Number Placeholder 5"/>
          <p:cNvSpPr>
            <a:spLocks noGrp="1"/>
          </p:cNvSpPr>
          <p:nvPr>
            <p:ph type="sldNum" sz="quarter" idx="4"/>
          </p:nvPr>
        </p:nvSpPr>
        <p:spPr>
          <a:xfrm>
            <a:off x="9156568" y="267694"/>
            <a:ext cx="610788" cy="403497"/>
          </a:xfrm>
          <a:prstGeom prst="rect">
            <a:avLst/>
          </a:prstGeom>
        </p:spPr>
        <p:txBody>
          <a:bodyPr vert="horz" lIns="91440" tIns="45720" rIns="91440" bIns="45720" rtlCol="0" anchor="ctr"/>
          <a:lstStyle>
            <a:lvl1pPr algn="r">
              <a:defRPr sz="1543">
                <a:solidFill>
                  <a:schemeClr val="bg1"/>
                </a:solidFill>
              </a:defRPr>
            </a:lvl1pPr>
          </a:lstStyle>
          <a:p>
            <a:fld id="{2C4B2225-D7DD-495B-9D51-BA051738AD33}" type="slidenum">
              <a:rPr lang="es-MX" smtClean="0">
                <a:solidFill>
                  <a:prstClr val="white"/>
                </a:solidFill>
              </a:rPr>
              <a:pPr/>
              <a:t>‹Nº›</a:t>
            </a:fld>
            <a:endParaRPr lang="es-MX" dirty="0">
              <a:solidFill>
                <a:prstClr val="white"/>
              </a:solidFill>
            </a:endParaRPr>
          </a:p>
        </p:txBody>
      </p:sp>
    </p:spTree>
    <p:extLst>
      <p:ext uri="{BB962C8B-B14F-4D97-AF65-F5344CB8AC3E}">
        <p14:creationId xmlns:p14="http://schemas.microsoft.com/office/powerpoint/2010/main" val="1497285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 id="2147483665" r:id="rId5"/>
  </p:sldLayoutIdLst>
  <p:hf hdr="0" ftr="0" dt="0"/>
  <p:txStyles>
    <p:titleStyle>
      <a:lvl1pPr algn="l" defTabSz="1008035" rtl="0" eaLnBrk="1" latinLnBrk="0" hangingPunct="1">
        <a:spcBef>
          <a:spcPct val="0"/>
        </a:spcBef>
        <a:buNone/>
        <a:defRPr sz="3969" b="0" kern="1200">
          <a:solidFill>
            <a:schemeClr val="accent1"/>
          </a:solidFill>
          <a:latin typeface="Helvetica"/>
          <a:ea typeface="+mj-ea"/>
          <a:cs typeface="Helvetica"/>
        </a:defRPr>
      </a:lvl1pPr>
    </p:titleStyle>
    <p:bodyStyle>
      <a:lvl1pPr marL="252009" indent="-252009" algn="l" defTabSz="1008035" rtl="0" eaLnBrk="1" latinLnBrk="0" hangingPunct="1">
        <a:spcBef>
          <a:spcPts val="2205"/>
        </a:spcBef>
        <a:buClr>
          <a:schemeClr val="accent1"/>
        </a:buClr>
        <a:buSzPct val="75000"/>
        <a:buFont typeface="Wingdings" pitchFamily="2" charset="2"/>
        <a:buChar char="n"/>
        <a:defRPr sz="2205" kern="1200">
          <a:solidFill>
            <a:schemeClr val="tx1">
              <a:lumMod val="65000"/>
              <a:lumOff val="35000"/>
            </a:schemeClr>
          </a:solidFill>
          <a:latin typeface="Helvetica"/>
          <a:ea typeface="+mn-ea"/>
          <a:cs typeface="Helvetica"/>
        </a:defRPr>
      </a:lvl1pPr>
      <a:lvl2pPr marL="504017" indent="-252009" algn="l" defTabSz="1008035" rtl="0" eaLnBrk="1" latinLnBrk="0" hangingPunct="1">
        <a:spcBef>
          <a:spcPts val="661"/>
        </a:spcBef>
        <a:buClr>
          <a:schemeClr val="accent1">
            <a:lumMod val="60000"/>
            <a:lumOff val="40000"/>
          </a:schemeClr>
        </a:buClr>
        <a:buSzPct val="75000"/>
        <a:buFont typeface="Wingdings" pitchFamily="2" charset="2"/>
        <a:buChar char="n"/>
        <a:defRPr sz="1984" kern="1200">
          <a:solidFill>
            <a:schemeClr val="tx1">
              <a:lumMod val="65000"/>
              <a:lumOff val="35000"/>
            </a:schemeClr>
          </a:solidFill>
          <a:latin typeface="Helvetica"/>
          <a:ea typeface="+mn-ea"/>
          <a:cs typeface="Helvetica"/>
        </a:defRPr>
      </a:lvl2pPr>
      <a:lvl3pPr marL="756026" indent="-252009" algn="l" defTabSz="1008035" rtl="0" eaLnBrk="1" latinLnBrk="0" hangingPunct="1">
        <a:spcBef>
          <a:spcPts val="661"/>
        </a:spcBef>
        <a:buClr>
          <a:schemeClr val="accent1"/>
        </a:buClr>
        <a:buSzPct val="75000"/>
        <a:buFont typeface="Wingdings" pitchFamily="2" charset="2"/>
        <a:buChar char="n"/>
        <a:defRPr sz="1984" kern="1200">
          <a:solidFill>
            <a:schemeClr val="tx1">
              <a:lumMod val="65000"/>
              <a:lumOff val="35000"/>
            </a:schemeClr>
          </a:solidFill>
          <a:latin typeface="Helvetica"/>
          <a:ea typeface="+mn-ea"/>
          <a:cs typeface="Helvetica"/>
        </a:defRPr>
      </a:lvl3pPr>
      <a:lvl4pPr marL="1008035" indent="-252009" algn="l" defTabSz="1008035" rtl="0" eaLnBrk="1" latinLnBrk="0" hangingPunct="1">
        <a:spcBef>
          <a:spcPts val="661"/>
        </a:spcBef>
        <a:buClr>
          <a:schemeClr val="accent1">
            <a:lumMod val="60000"/>
            <a:lumOff val="40000"/>
          </a:schemeClr>
        </a:buClr>
        <a:buSzPct val="75000"/>
        <a:buFont typeface="Wingdings" pitchFamily="2" charset="2"/>
        <a:buChar char="n"/>
        <a:defRPr sz="1984" kern="1200">
          <a:solidFill>
            <a:schemeClr val="tx1">
              <a:lumMod val="65000"/>
              <a:lumOff val="35000"/>
            </a:schemeClr>
          </a:solidFill>
          <a:latin typeface="Helvetica"/>
          <a:ea typeface="+mn-ea"/>
          <a:cs typeface="Helvetica"/>
        </a:defRPr>
      </a:lvl4pPr>
      <a:lvl5pPr marL="1260043" indent="-252009" algn="l" defTabSz="1008035" rtl="0" eaLnBrk="1" latinLnBrk="0" hangingPunct="1">
        <a:spcBef>
          <a:spcPts val="661"/>
        </a:spcBef>
        <a:buClr>
          <a:schemeClr val="accent1"/>
        </a:buClr>
        <a:buSzPct val="75000"/>
        <a:buFont typeface="Wingdings" pitchFamily="2" charset="2"/>
        <a:buChar char="n"/>
        <a:defRPr sz="1984" kern="1200">
          <a:solidFill>
            <a:schemeClr val="tx1">
              <a:lumMod val="65000"/>
              <a:lumOff val="35000"/>
            </a:schemeClr>
          </a:solidFill>
          <a:latin typeface="Helvetica"/>
          <a:ea typeface="+mn-ea"/>
          <a:cs typeface="Helvetica"/>
        </a:defRPr>
      </a:lvl5pPr>
      <a:lvl6pPr marL="1519052" indent="-252009" algn="l" defTabSz="1008035" rtl="0" eaLnBrk="1" latinLnBrk="0" hangingPunct="1">
        <a:spcBef>
          <a:spcPct val="20000"/>
        </a:spcBef>
        <a:buClr>
          <a:schemeClr val="accent1">
            <a:lumMod val="60000"/>
            <a:lumOff val="40000"/>
          </a:schemeClr>
        </a:buClr>
        <a:buSzPct val="75000"/>
        <a:buFont typeface="Wingdings" pitchFamily="2" charset="2"/>
        <a:buChar char=""/>
        <a:defRPr lang="en-US" sz="1984" kern="1200" dirty="0" smtClean="0">
          <a:solidFill>
            <a:schemeClr val="tx1">
              <a:lumMod val="65000"/>
              <a:lumOff val="35000"/>
            </a:schemeClr>
          </a:solidFill>
          <a:latin typeface="+mn-lt"/>
          <a:ea typeface="+mn-ea"/>
          <a:cs typeface="+mn-cs"/>
        </a:defRPr>
      </a:lvl6pPr>
      <a:lvl7pPr marL="1767561" indent="-252009" algn="l" defTabSz="1008035" rtl="0" eaLnBrk="1" latinLnBrk="0" hangingPunct="1">
        <a:spcBef>
          <a:spcPct val="20000"/>
        </a:spcBef>
        <a:buClr>
          <a:schemeClr val="accent1"/>
        </a:buClr>
        <a:buSzPct val="75000"/>
        <a:buFont typeface="Wingdings" pitchFamily="2" charset="2"/>
        <a:buChar char=""/>
        <a:defRPr lang="en-US" sz="1984" kern="1200" baseline="0" dirty="0" smtClean="0">
          <a:solidFill>
            <a:schemeClr val="tx1">
              <a:lumMod val="65000"/>
              <a:lumOff val="35000"/>
            </a:schemeClr>
          </a:solidFill>
          <a:latin typeface="+mn-lt"/>
          <a:ea typeface="+mn-ea"/>
          <a:cs typeface="+mn-cs"/>
        </a:defRPr>
      </a:lvl7pPr>
      <a:lvl8pPr marL="2017820" indent="-252009" algn="l" defTabSz="1008035" rtl="0" eaLnBrk="1" latinLnBrk="0" hangingPunct="1">
        <a:spcBef>
          <a:spcPct val="20000"/>
        </a:spcBef>
        <a:buClr>
          <a:schemeClr val="accent1">
            <a:lumMod val="60000"/>
            <a:lumOff val="40000"/>
          </a:schemeClr>
        </a:buClr>
        <a:buSzPct val="75000"/>
        <a:buFont typeface="Wingdings" pitchFamily="2" charset="2"/>
        <a:buChar char=""/>
        <a:defRPr lang="en-US" sz="1984" kern="1200" baseline="0" dirty="0" smtClean="0">
          <a:solidFill>
            <a:schemeClr val="tx1">
              <a:lumMod val="65000"/>
              <a:lumOff val="35000"/>
            </a:schemeClr>
          </a:solidFill>
          <a:latin typeface="+mn-lt"/>
          <a:ea typeface="+mn-ea"/>
          <a:cs typeface="+mn-cs"/>
        </a:defRPr>
      </a:lvl8pPr>
      <a:lvl9pPr marL="2268078" indent="-252009" algn="l" defTabSz="1008035" rtl="0" eaLnBrk="1" latinLnBrk="0" hangingPunct="1">
        <a:spcBef>
          <a:spcPct val="20000"/>
        </a:spcBef>
        <a:buClr>
          <a:schemeClr val="accent1"/>
        </a:buClr>
        <a:buSzPct val="75000"/>
        <a:buFont typeface="Wingdings" pitchFamily="2" charset="2"/>
        <a:buChar char=""/>
        <a:defRPr lang="en-US" sz="1984" kern="1200" baseline="0" dirty="0">
          <a:solidFill>
            <a:schemeClr val="tx1">
              <a:lumMod val="65000"/>
              <a:lumOff val="35000"/>
            </a:schemeClr>
          </a:solidFill>
          <a:latin typeface="+mn-lt"/>
          <a:ea typeface="+mn-ea"/>
          <a:cs typeface="+mn-cs"/>
        </a:defRPr>
      </a:lvl9pPr>
    </p:bodyStyle>
    <p:otherStyle>
      <a:defPPr>
        <a:defRPr/>
      </a:defPPr>
      <a:lvl1pPr marL="0" algn="l" defTabSz="1008035" rtl="0" eaLnBrk="1" latinLnBrk="0" hangingPunct="1">
        <a:defRPr sz="1984" kern="1200">
          <a:solidFill>
            <a:schemeClr val="tx1"/>
          </a:solidFill>
          <a:latin typeface="+mn-lt"/>
          <a:ea typeface="+mn-ea"/>
          <a:cs typeface="+mn-cs"/>
        </a:defRPr>
      </a:lvl1pPr>
      <a:lvl2pPr marL="504017" algn="l" defTabSz="1008035" rtl="0" eaLnBrk="1" latinLnBrk="0" hangingPunct="1">
        <a:defRPr sz="1984" kern="1200">
          <a:solidFill>
            <a:schemeClr val="tx1"/>
          </a:solidFill>
          <a:latin typeface="+mn-lt"/>
          <a:ea typeface="+mn-ea"/>
          <a:cs typeface="+mn-cs"/>
        </a:defRPr>
      </a:lvl2pPr>
      <a:lvl3pPr marL="1008035" algn="l" defTabSz="1008035" rtl="0" eaLnBrk="1" latinLnBrk="0" hangingPunct="1">
        <a:defRPr sz="1984" kern="1200">
          <a:solidFill>
            <a:schemeClr val="tx1"/>
          </a:solidFill>
          <a:latin typeface="+mn-lt"/>
          <a:ea typeface="+mn-ea"/>
          <a:cs typeface="+mn-cs"/>
        </a:defRPr>
      </a:lvl3pPr>
      <a:lvl4pPr marL="1512052" algn="l" defTabSz="1008035" rtl="0" eaLnBrk="1" latinLnBrk="0" hangingPunct="1">
        <a:defRPr sz="1984" kern="1200">
          <a:solidFill>
            <a:schemeClr val="tx1"/>
          </a:solidFill>
          <a:latin typeface="+mn-lt"/>
          <a:ea typeface="+mn-ea"/>
          <a:cs typeface="+mn-cs"/>
        </a:defRPr>
      </a:lvl4pPr>
      <a:lvl5pPr marL="2016069" algn="l" defTabSz="1008035" rtl="0" eaLnBrk="1" latinLnBrk="0" hangingPunct="1">
        <a:defRPr sz="1984" kern="1200">
          <a:solidFill>
            <a:schemeClr val="tx1"/>
          </a:solidFill>
          <a:latin typeface="+mn-lt"/>
          <a:ea typeface="+mn-ea"/>
          <a:cs typeface="+mn-cs"/>
        </a:defRPr>
      </a:lvl5pPr>
      <a:lvl6pPr marL="2520086" algn="l" defTabSz="1008035" rtl="0" eaLnBrk="1" latinLnBrk="0" hangingPunct="1">
        <a:defRPr sz="1984" kern="1200">
          <a:solidFill>
            <a:schemeClr val="tx1"/>
          </a:solidFill>
          <a:latin typeface="+mn-lt"/>
          <a:ea typeface="+mn-ea"/>
          <a:cs typeface="+mn-cs"/>
        </a:defRPr>
      </a:lvl6pPr>
      <a:lvl7pPr marL="3024104" algn="l" defTabSz="1008035" rtl="0" eaLnBrk="1" latinLnBrk="0" hangingPunct="1">
        <a:defRPr sz="1984" kern="1200">
          <a:solidFill>
            <a:schemeClr val="tx1"/>
          </a:solidFill>
          <a:latin typeface="+mn-lt"/>
          <a:ea typeface="+mn-ea"/>
          <a:cs typeface="+mn-cs"/>
        </a:defRPr>
      </a:lvl7pPr>
      <a:lvl8pPr marL="3528121" algn="l" defTabSz="1008035" rtl="0" eaLnBrk="1" latinLnBrk="0" hangingPunct="1">
        <a:defRPr sz="1984" kern="1200">
          <a:solidFill>
            <a:schemeClr val="tx1"/>
          </a:solidFill>
          <a:latin typeface="+mn-lt"/>
          <a:ea typeface="+mn-ea"/>
          <a:cs typeface="+mn-cs"/>
        </a:defRPr>
      </a:lvl8pPr>
      <a:lvl9pPr marL="4032138" algn="l" defTabSz="1008035"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29.xml"/><Relationship Id="rId4" Type="http://schemas.openxmlformats.org/officeDocument/2006/relationships/chart" Target="../charts/char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39.xml"/><Relationship Id="rId4" Type="http://schemas.openxmlformats.org/officeDocument/2006/relationships/chart" Target="../charts/chart38.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2.xml"/><Relationship Id="rId4" Type="http://schemas.openxmlformats.org/officeDocument/2006/relationships/chart" Target="../charts/char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ubtítulo"/>
          <p:cNvSpPr>
            <a:spLocks noGrp="1"/>
          </p:cNvSpPr>
          <p:nvPr>
            <p:ph type="subTitle" idx="1"/>
          </p:nvPr>
        </p:nvSpPr>
        <p:spPr>
          <a:xfrm>
            <a:off x="4824288" y="5229522"/>
            <a:ext cx="4446225" cy="792088"/>
          </a:xfrm>
        </p:spPr>
        <p:txBody>
          <a:bodyPr>
            <a:normAutofit/>
          </a:bodyPr>
          <a:lstStyle/>
          <a:p>
            <a:pPr algn="r"/>
            <a:r>
              <a:rPr lang="es-ES" dirty="0"/>
              <a:t>Ciudad de México, Mayo 30 de 2024</a:t>
            </a:r>
          </a:p>
        </p:txBody>
      </p:sp>
      <p:sp>
        <p:nvSpPr>
          <p:cNvPr id="5" name="Título 1">
            <a:extLst>
              <a:ext uri="{FF2B5EF4-FFF2-40B4-BE49-F238E27FC236}">
                <a16:creationId xmlns:a16="http://schemas.microsoft.com/office/drawing/2014/main" id="{74D48AD3-AA92-4BEC-AE2D-FD92391A8A79}"/>
              </a:ext>
            </a:extLst>
          </p:cNvPr>
          <p:cNvSpPr txBox="1">
            <a:spLocks/>
          </p:cNvSpPr>
          <p:nvPr/>
        </p:nvSpPr>
        <p:spPr>
          <a:xfrm>
            <a:off x="935856" y="2637234"/>
            <a:ext cx="8208912" cy="2772308"/>
          </a:xfrm>
          <a:prstGeom prst="rect">
            <a:avLst/>
          </a:prstGeom>
        </p:spPr>
        <p:txBody>
          <a:bodyPr vert="horz" lIns="91440" tIns="45720" rIns="91440" bIns="45720" rtlCol="0" anchor="t" anchorCtr="0">
            <a:normAutofit/>
          </a:bodyPr>
          <a:lstStyle>
            <a:lvl1pPr algn="l" defTabSz="1008035" rtl="0" eaLnBrk="1" latinLnBrk="0" hangingPunct="1">
              <a:spcBef>
                <a:spcPct val="0"/>
              </a:spcBef>
              <a:buNone/>
              <a:defRPr sz="2800" b="0" kern="1200" baseline="0">
                <a:solidFill>
                  <a:schemeClr val="accent1">
                    <a:lumMod val="50000"/>
                  </a:schemeClr>
                </a:solidFill>
                <a:latin typeface="Helvetica"/>
                <a:ea typeface="+mj-ea"/>
                <a:cs typeface="Helvetica"/>
              </a:defRPr>
            </a:lvl1pPr>
          </a:lstStyle>
          <a:p>
            <a:pPr algn="ctr"/>
            <a:r>
              <a:rPr lang="es-MX" sz="3600" dirty="0"/>
              <a:t>LA EMIGRACIÓN MEXICANA FEMENINA, EL INGRESO POR REMESAS Y LA INCLUSIÓN FINANCIERA  </a:t>
            </a:r>
          </a:p>
        </p:txBody>
      </p:sp>
    </p:spTree>
    <p:extLst>
      <p:ext uri="{BB962C8B-B14F-4D97-AF65-F5344CB8AC3E}">
        <p14:creationId xmlns:p14="http://schemas.microsoft.com/office/powerpoint/2010/main" val="1711936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1B614-6F4C-4E42-88C6-3E0FA89E3D67}"/>
              </a:ext>
            </a:extLst>
          </p:cNvPr>
          <p:cNvSpPr>
            <a:spLocks noGrp="1"/>
          </p:cNvSpPr>
          <p:nvPr>
            <p:ph type="title"/>
          </p:nvPr>
        </p:nvSpPr>
        <p:spPr>
          <a:xfrm>
            <a:off x="624731" y="212247"/>
            <a:ext cx="8823226" cy="848237"/>
          </a:xfrm>
        </p:spPr>
        <p:txBody>
          <a:bodyPr/>
          <a:lstStyle/>
          <a:p>
            <a:r>
              <a:rPr lang="es-MX" dirty="0"/>
              <a:t>ESCOLARIDAD EN ESTADOS UNIDOS DE LA INMIGRACIÓN MEXICANA </a:t>
            </a:r>
          </a:p>
        </p:txBody>
      </p:sp>
      <p:sp>
        <p:nvSpPr>
          <p:cNvPr id="3" name="Marcador de contenido 2">
            <a:extLst>
              <a:ext uri="{FF2B5EF4-FFF2-40B4-BE49-F238E27FC236}">
                <a16:creationId xmlns:a16="http://schemas.microsoft.com/office/drawing/2014/main" id="{CECF79E5-A4FD-40A2-B07C-CC8E8B0A3004}"/>
              </a:ext>
            </a:extLst>
          </p:cNvPr>
          <p:cNvSpPr>
            <a:spLocks noGrp="1"/>
          </p:cNvSpPr>
          <p:nvPr>
            <p:ph idx="1"/>
          </p:nvPr>
        </p:nvSpPr>
        <p:spPr>
          <a:xfrm>
            <a:off x="624731" y="1060485"/>
            <a:ext cx="8823226" cy="1792774"/>
          </a:xfrm>
        </p:spPr>
        <p:txBody>
          <a:bodyPr>
            <a:normAutofit fontScale="85000" lnSpcReduction="10000"/>
          </a:bodyPr>
          <a:lstStyle/>
          <a:p>
            <a:pPr marL="0" indent="0">
              <a:buNone/>
            </a:pPr>
            <a:r>
              <a:rPr lang="es-MX" dirty="0"/>
              <a:t>Una característica del grupo migratorio mexicano en Estados Unidos es su fuerte desventaja educativa frente a los otros grupos migratorios y la población nativa, lo que también implica una desventaja en su potencial de ingresos laborales.  La gráfica muestra que al considerar para 2022 a los inmigrantes en Estados Unidos de 25 años o más de los distintos países de origen resulta que los mexicanos presentaron el segundo porcentaje más bajo de graduados de educación media superior y el tercero más bajo de graduados de licenciatura o posgrado. </a:t>
            </a:r>
          </a:p>
        </p:txBody>
      </p:sp>
      <p:sp>
        <p:nvSpPr>
          <p:cNvPr id="4" name="Marcador de número de diapositiva 3">
            <a:extLst>
              <a:ext uri="{FF2B5EF4-FFF2-40B4-BE49-F238E27FC236}">
                <a16:creationId xmlns:a16="http://schemas.microsoft.com/office/drawing/2014/main" id="{29BD4438-653F-449D-B206-50EB29015346}"/>
              </a:ext>
            </a:extLst>
          </p:cNvPr>
          <p:cNvSpPr>
            <a:spLocks noGrp="1"/>
          </p:cNvSpPr>
          <p:nvPr>
            <p:ph type="sldNum" sz="quarter" idx="12"/>
          </p:nvPr>
        </p:nvSpPr>
        <p:spPr/>
        <p:txBody>
          <a:bodyPr/>
          <a:lstStyle/>
          <a:p>
            <a:r>
              <a:rPr lang="es-MX" dirty="0">
                <a:solidFill>
                  <a:prstClr val="white"/>
                </a:solidFill>
              </a:rPr>
              <a:t>6</a:t>
            </a:r>
          </a:p>
        </p:txBody>
      </p:sp>
      <p:sp>
        <p:nvSpPr>
          <p:cNvPr id="5" name="CuadroTexto 1">
            <a:extLst>
              <a:ext uri="{FF2B5EF4-FFF2-40B4-BE49-F238E27FC236}">
                <a16:creationId xmlns:a16="http://schemas.microsoft.com/office/drawing/2014/main" id="{93AACB5E-9378-401E-B6E4-97372C7B0FF1}"/>
              </a:ext>
            </a:extLst>
          </p:cNvPr>
          <p:cNvSpPr txBox="1"/>
          <p:nvPr/>
        </p:nvSpPr>
        <p:spPr>
          <a:xfrm>
            <a:off x="872918" y="2856622"/>
            <a:ext cx="8276094" cy="518832"/>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all" spc="0" normalizeH="0" baseline="0" noProof="0" dirty="0">
                <a:ln>
                  <a:noFill/>
                </a:ln>
                <a:solidFill>
                  <a:sysClr val="windowText" lastClr="000000"/>
                </a:solidFill>
                <a:effectLst/>
                <a:uLnTx/>
                <a:uFillTx/>
                <a:latin typeface="Helvetica" panose="020B0500000000000000" pitchFamily="34" charset="0"/>
              </a:rPr>
              <a:t>estados unidos: países de origen de los inmigrantes con los menores niveles de escolaridad, según género,  2022*</a:t>
            </a:r>
            <a:endParaRPr kumimoji="0" lang="es-MX" sz="1400" b="0" i="0" u="none" strike="noStrike" kern="0" cap="none" spc="0" normalizeH="0" baseline="0" noProof="0" dirty="0">
              <a:ln>
                <a:noFill/>
              </a:ln>
              <a:solidFill>
                <a:sysClr val="windowText" lastClr="000000"/>
              </a:solidFill>
              <a:effectLst/>
              <a:uLnTx/>
              <a:uFillTx/>
              <a:latin typeface="Helvetica" panose="020B0500000000000000" pitchFamily="34" charset="0"/>
            </a:endParaRPr>
          </a:p>
        </p:txBody>
      </p:sp>
      <p:grpSp>
        <p:nvGrpSpPr>
          <p:cNvPr id="6" name="Grupo 5">
            <a:extLst>
              <a:ext uri="{FF2B5EF4-FFF2-40B4-BE49-F238E27FC236}">
                <a16:creationId xmlns:a16="http://schemas.microsoft.com/office/drawing/2014/main" id="{06D33993-8D4C-4669-86F6-A192295B16C4}"/>
              </a:ext>
            </a:extLst>
          </p:cNvPr>
          <p:cNvGrpSpPr/>
          <p:nvPr/>
        </p:nvGrpSpPr>
        <p:grpSpPr>
          <a:xfrm>
            <a:off x="541150" y="3345853"/>
            <a:ext cx="9165479" cy="3103403"/>
            <a:chOff x="0" y="607172"/>
            <a:chExt cx="9171833" cy="3103403"/>
          </a:xfrm>
        </p:grpSpPr>
        <p:graphicFrame>
          <p:nvGraphicFramePr>
            <p:cNvPr id="7" name="Gráfico 6">
              <a:extLst>
                <a:ext uri="{FF2B5EF4-FFF2-40B4-BE49-F238E27FC236}">
                  <a16:creationId xmlns:a16="http://schemas.microsoft.com/office/drawing/2014/main" id="{699BFD5C-BE8D-F4B1-ED50-1D3320BDABF1}"/>
                </a:ext>
              </a:extLst>
            </p:cNvPr>
            <p:cNvGraphicFramePr/>
            <p:nvPr/>
          </p:nvGraphicFramePr>
          <p:xfrm>
            <a:off x="0" y="780854"/>
            <a:ext cx="2080173" cy="2872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A53A1C9B-87D2-817A-C3F8-B0211F868254}"/>
                </a:ext>
              </a:extLst>
            </p:cNvPr>
            <p:cNvGraphicFramePr>
              <a:graphicFrameLocks/>
            </p:cNvGraphicFramePr>
            <p:nvPr/>
          </p:nvGraphicFramePr>
          <p:xfrm>
            <a:off x="2031413" y="752250"/>
            <a:ext cx="3018279" cy="28496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a:extLst>
                <a:ext uri="{FF2B5EF4-FFF2-40B4-BE49-F238E27FC236}">
                  <a16:creationId xmlns:a16="http://schemas.microsoft.com/office/drawing/2014/main" id="{B48809B4-657C-A47B-20F7-DD55B1330676}"/>
                </a:ext>
              </a:extLst>
            </p:cNvPr>
            <p:cNvGraphicFramePr>
              <a:graphicFrameLocks/>
            </p:cNvGraphicFramePr>
            <p:nvPr/>
          </p:nvGraphicFramePr>
          <p:xfrm>
            <a:off x="4583439" y="809462"/>
            <a:ext cx="1695478" cy="28447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a:extLst>
                <a:ext uri="{FF2B5EF4-FFF2-40B4-BE49-F238E27FC236}">
                  <a16:creationId xmlns:a16="http://schemas.microsoft.com/office/drawing/2014/main" id="{856924ED-DBBE-EF31-28E1-00E7FFC1FC5E}"/>
                </a:ext>
              </a:extLst>
            </p:cNvPr>
            <p:cNvGraphicFramePr>
              <a:graphicFrameLocks/>
            </p:cNvGraphicFramePr>
            <p:nvPr/>
          </p:nvGraphicFramePr>
          <p:xfrm>
            <a:off x="6249260" y="833442"/>
            <a:ext cx="2922573" cy="2877133"/>
          </p:xfrm>
          <a:graphic>
            <a:graphicData uri="http://schemas.openxmlformats.org/drawingml/2006/chart">
              <c:chart xmlns:c="http://schemas.openxmlformats.org/drawingml/2006/chart" xmlns:r="http://schemas.openxmlformats.org/officeDocument/2006/relationships" r:id="rId6"/>
            </a:graphicData>
          </a:graphic>
        </p:graphicFrame>
        <p:sp>
          <p:nvSpPr>
            <p:cNvPr id="11" name="CuadroTexto 8">
              <a:extLst>
                <a:ext uri="{FF2B5EF4-FFF2-40B4-BE49-F238E27FC236}">
                  <a16:creationId xmlns:a16="http://schemas.microsoft.com/office/drawing/2014/main" id="{72D0A16B-BD52-F96D-5E44-279B17E2EEF5}"/>
                </a:ext>
              </a:extLst>
            </p:cNvPr>
            <p:cNvSpPr txBox="1"/>
            <p:nvPr/>
          </p:nvSpPr>
          <p:spPr>
            <a:xfrm>
              <a:off x="384010" y="607172"/>
              <a:ext cx="4609185" cy="339885"/>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Helvetica" panose="020B0604020202030204" pitchFamily="34" charset="0"/>
                  <a:ea typeface="+mn-ea"/>
                  <a:cs typeface="+mn-cs"/>
                </a:rPr>
                <a:t>Porcentaje de graduados de educación media superior o más </a:t>
              </a:r>
            </a:p>
          </p:txBody>
        </p:sp>
        <p:sp>
          <p:nvSpPr>
            <p:cNvPr id="19" name="CuadroTexto 9">
              <a:extLst>
                <a:ext uri="{FF2B5EF4-FFF2-40B4-BE49-F238E27FC236}">
                  <a16:creationId xmlns:a16="http://schemas.microsoft.com/office/drawing/2014/main" id="{24402260-04D4-7C26-0D9E-D26842256D6A}"/>
                </a:ext>
              </a:extLst>
            </p:cNvPr>
            <p:cNvSpPr txBox="1"/>
            <p:nvPr/>
          </p:nvSpPr>
          <p:spPr>
            <a:xfrm>
              <a:off x="5144268" y="622876"/>
              <a:ext cx="3469562" cy="339885"/>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Helvetica" panose="020B0604020202030204" pitchFamily="34" charset="0"/>
                  <a:ea typeface="+mn-ea"/>
                  <a:cs typeface="+mn-cs"/>
                </a:rPr>
                <a:t>Porcentaje de graduados de licenciatura o posgrado </a:t>
              </a:r>
            </a:p>
          </p:txBody>
        </p:sp>
      </p:grpSp>
      <p:sp>
        <p:nvSpPr>
          <p:cNvPr id="20" name="CuadroTexto 2">
            <a:extLst>
              <a:ext uri="{FF2B5EF4-FFF2-40B4-BE49-F238E27FC236}">
                <a16:creationId xmlns:a16="http://schemas.microsoft.com/office/drawing/2014/main" id="{E7FB67A7-6E17-4563-904D-5B37C11A48E6}"/>
              </a:ext>
            </a:extLst>
          </p:cNvPr>
          <p:cNvSpPr txBox="1"/>
          <p:nvPr/>
        </p:nvSpPr>
        <p:spPr>
          <a:xfrm>
            <a:off x="624730" y="6443816"/>
            <a:ext cx="8998321" cy="649009"/>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a:ln>
                  <a:noFill/>
                </a:ln>
                <a:solidFill>
                  <a:sysClr val="windowText" lastClr="000000"/>
                </a:solidFill>
                <a:effectLst/>
                <a:uLnTx/>
                <a:uFillTx/>
                <a:latin typeface="Helvetica" panose="020B0500000000000000" pitchFamily="34" charset="0"/>
              </a:rPr>
              <a:t>* Se consideró a inmigrantes de 25 años o más.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a:ln>
                  <a:noFill/>
                </a:ln>
                <a:solidFill>
                  <a:sysClr val="windowText" lastClr="000000"/>
                </a:solidFill>
                <a:effectLst/>
                <a:uLnTx/>
                <a:uFillTx/>
                <a:latin typeface="Helvetica" panose="020B0500000000000000" pitchFamily="34" charset="0"/>
              </a:rPr>
              <a:t>Fuente: Elaborada con extracciones de la base de datos de la American Community Survey de la Oficina de Censos de Estados Unidos.</a:t>
            </a:r>
          </a:p>
        </p:txBody>
      </p:sp>
    </p:spTree>
    <p:extLst>
      <p:ext uri="{BB962C8B-B14F-4D97-AF65-F5344CB8AC3E}">
        <p14:creationId xmlns:p14="http://schemas.microsoft.com/office/powerpoint/2010/main" val="148336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B9885-E155-4B65-99A2-361F17903405}"/>
              </a:ext>
            </a:extLst>
          </p:cNvPr>
          <p:cNvSpPr>
            <a:spLocks noGrp="1"/>
          </p:cNvSpPr>
          <p:nvPr>
            <p:ph type="title"/>
          </p:nvPr>
        </p:nvSpPr>
        <p:spPr>
          <a:xfrm>
            <a:off x="624731" y="180820"/>
            <a:ext cx="8823226" cy="803897"/>
          </a:xfrm>
        </p:spPr>
        <p:txBody>
          <a:bodyPr/>
          <a:lstStyle/>
          <a:p>
            <a:r>
              <a:rPr lang="es-MX" dirty="0"/>
              <a:t>MEJORÍA EN ESTADOS UNIDOS DE LA ESCOLARIDAD DEL GRUPO MIGRATORIO MEXICANO FEMENINO</a:t>
            </a:r>
          </a:p>
        </p:txBody>
      </p:sp>
      <p:sp>
        <p:nvSpPr>
          <p:cNvPr id="3" name="Marcador de contenido 2">
            <a:extLst>
              <a:ext uri="{FF2B5EF4-FFF2-40B4-BE49-F238E27FC236}">
                <a16:creationId xmlns:a16="http://schemas.microsoft.com/office/drawing/2014/main" id="{88A4567D-CF6E-44C5-B14F-07D98ECD9D98}"/>
              </a:ext>
            </a:extLst>
          </p:cNvPr>
          <p:cNvSpPr>
            <a:spLocks noGrp="1"/>
          </p:cNvSpPr>
          <p:nvPr>
            <p:ph idx="1"/>
          </p:nvPr>
        </p:nvSpPr>
        <p:spPr>
          <a:xfrm>
            <a:off x="624731" y="1003182"/>
            <a:ext cx="8823226" cy="2066099"/>
          </a:xfrm>
        </p:spPr>
        <p:txBody>
          <a:bodyPr>
            <a:normAutofit fontScale="92500"/>
          </a:bodyPr>
          <a:lstStyle/>
          <a:p>
            <a:pPr marL="0" indent="0">
              <a:buNone/>
            </a:pPr>
            <a:r>
              <a:rPr lang="es-MX" sz="1600" dirty="0"/>
              <a:t>Un aspecto positivo es que ha aumentado en Estados Unidos el porcentaje de mexicanos inmigrantes, particularmente adultos, que invierten en capital humano asistiendo a la escuela, particularmente mujeres. De 2007 a 2022 se incrementó el porcentaje de mujeres migrantes mexicanas en Estados Unidos graduadas de educación media superior o más (</a:t>
            </a:r>
            <a:r>
              <a:rPr lang="es-MX" sz="1600" i="1" dirty="0" err="1"/>
              <a:t>high</a:t>
            </a:r>
            <a:r>
              <a:rPr lang="es-MX" sz="1600" i="1" dirty="0"/>
              <a:t> </a:t>
            </a:r>
            <a:r>
              <a:rPr lang="es-MX" sz="1600" i="1" dirty="0" err="1"/>
              <a:t>school</a:t>
            </a:r>
            <a:r>
              <a:rPr lang="es-MX" sz="1600" i="1" dirty="0"/>
              <a:t> </a:t>
            </a:r>
            <a:r>
              <a:rPr lang="es-MX" sz="1600" i="1" dirty="0" err="1"/>
              <a:t>graduate</a:t>
            </a:r>
            <a:r>
              <a:rPr lang="es-MX" sz="1600" i="1" dirty="0"/>
              <a:t> </a:t>
            </a:r>
            <a:r>
              <a:rPr lang="es-MX" sz="1600" i="1" dirty="0" err="1"/>
              <a:t>or</a:t>
            </a:r>
            <a:r>
              <a:rPr lang="es-MX" sz="1600" i="1" dirty="0"/>
              <a:t> </a:t>
            </a:r>
            <a:r>
              <a:rPr lang="es-MX" sz="1600" i="1" dirty="0" err="1"/>
              <a:t>higher</a:t>
            </a:r>
            <a:r>
              <a:rPr lang="es-MX" sz="1600" dirty="0"/>
              <a:t>) de 40.3% en 2007, a 44.3% en 2015 y a 50.9% en 2022. Tal porcentaje también aumentó en el caso de los hombres, pero tanto su nivel como su variación fueron superiores en el caso de las mujeres. El número absoluto de migrantes mexicanos que asisten a la escuela ha disminuido en los últimos 15 años, debido en gran parte por el aumento en las edades en ese grupo.</a:t>
            </a:r>
          </a:p>
        </p:txBody>
      </p:sp>
      <p:sp>
        <p:nvSpPr>
          <p:cNvPr id="4" name="Marcador de número de diapositiva 3">
            <a:extLst>
              <a:ext uri="{FF2B5EF4-FFF2-40B4-BE49-F238E27FC236}">
                <a16:creationId xmlns:a16="http://schemas.microsoft.com/office/drawing/2014/main" id="{80E0B77D-0CA0-432F-BE34-A5858D428919}"/>
              </a:ext>
            </a:extLst>
          </p:cNvPr>
          <p:cNvSpPr>
            <a:spLocks noGrp="1"/>
          </p:cNvSpPr>
          <p:nvPr>
            <p:ph type="sldNum" sz="quarter" idx="12"/>
          </p:nvPr>
        </p:nvSpPr>
        <p:spPr/>
        <p:txBody>
          <a:bodyPr/>
          <a:lstStyle/>
          <a:p>
            <a:r>
              <a:rPr lang="es-MX" dirty="0">
                <a:solidFill>
                  <a:prstClr val="white"/>
                </a:solidFill>
              </a:rPr>
              <a:t>7</a:t>
            </a:r>
          </a:p>
        </p:txBody>
      </p:sp>
      <p:grpSp>
        <p:nvGrpSpPr>
          <p:cNvPr id="5" name="Grupo 4">
            <a:extLst>
              <a:ext uri="{FF2B5EF4-FFF2-40B4-BE49-F238E27FC236}">
                <a16:creationId xmlns:a16="http://schemas.microsoft.com/office/drawing/2014/main" id="{F4B66DDE-2E12-4099-9A4F-B00A7A8A5127}"/>
              </a:ext>
            </a:extLst>
          </p:cNvPr>
          <p:cNvGrpSpPr/>
          <p:nvPr/>
        </p:nvGrpSpPr>
        <p:grpSpPr>
          <a:xfrm>
            <a:off x="1799952" y="3804774"/>
            <a:ext cx="8143503" cy="2634662"/>
            <a:chOff x="86472" y="944843"/>
            <a:chExt cx="8146676" cy="3219453"/>
          </a:xfrm>
        </p:grpSpPr>
        <p:graphicFrame>
          <p:nvGraphicFramePr>
            <p:cNvPr id="7" name="Gráfico 6">
              <a:extLst>
                <a:ext uri="{FF2B5EF4-FFF2-40B4-BE49-F238E27FC236}">
                  <a16:creationId xmlns:a16="http://schemas.microsoft.com/office/drawing/2014/main" id="{11DD1859-CAE3-18E3-499F-7463C7629F84}"/>
                </a:ext>
              </a:extLst>
            </p:cNvPr>
            <p:cNvGraphicFramePr/>
            <p:nvPr/>
          </p:nvGraphicFramePr>
          <p:xfrm>
            <a:off x="86472" y="956051"/>
            <a:ext cx="3613617" cy="31981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4E3DF007-3C86-6F45-F0EF-895E8F5C22F0}"/>
                </a:ext>
              </a:extLst>
            </p:cNvPr>
            <p:cNvGraphicFramePr>
              <a:graphicFrameLocks/>
            </p:cNvGraphicFramePr>
            <p:nvPr/>
          </p:nvGraphicFramePr>
          <p:xfrm>
            <a:off x="1857000" y="944846"/>
            <a:ext cx="3507442" cy="3219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a:extLst>
                <a:ext uri="{FF2B5EF4-FFF2-40B4-BE49-F238E27FC236}">
                  <a16:creationId xmlns:a16="http://schemas.microsoft.com/office/drawing/2014/main" id="{91BC9B0F-0C40-EFAF-17D3-66D1E21B228A}"/>
                </a:ext>
              </a:extLst>
            </p:cNvPr>
            <p:cNvGraphicFramePr>
              <a:graphicFrameLocks/>
            </p:cNvGraphicFramePr>
            <p:nvPr/>
          </p:nvGraphicFramePr>
          <p:xfrm>
            <a:off x="4890714" y="944843"/>
            <a:ext cx="3342434" cy="3219450"/>
          </p:xfrm>
          <a:graphic>
            <a:graphicData uri="http://schemas.openxmlformats.org/drawingml/2006/chart">
              <c:chart xmlns:c="http://schemas.openxmlformats.org/drawingml/2006/chart" xmlns:r="http://schemas.openxmlformats.org/officeDocument/2006/relationships" r:id="rId5"/>
            </a:graphicData>
          </a:graphic>
        </p:graphicFrame>
      </p:grpSp>
      <p:sp>
        <p:nvSpPr>
          <p:cNvPr id="6" name="CuadroTexto 5">
            <a:extLst>
              <a:ext uri="{FF2B5EF4-FFF2-40B4-BE49-F238E27FC236}">
                <a16:creationId xmlns:a16="http://schemas.microsoft.com/office/drawing/2014/main" id="{1EDC4CD8-24DD-419A-A502-6D4E83D5E1FF}"/>
              </a:ext>
            </a:extLst>
          </p:cNvPr>
          <p:cNvSpPr txBox="1"/>
          <p:nvPr/>
        </p:nvSpPr>
        <p:spPr>
          <a:xfrm>
            <a:off x="1516311" y="3142405"/>
            <a:ext cx="6675530" cy="862853"/>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ESTADOS UNIDOS: POBLACIÓN MEXICANA INMIGRANTE DE TRES AÑOS O MÁS QUE ASISTE A LA ESCUELA POR GÉNERO</a:t>
            </a:r>
          </a:p>
        </p:txBody>
      </p:sp>
      <p:sp>
        <p:nvSpPr>
          <p:cNvPr id="10" name="CuadroTexto 6">
            <a:extLst>
              <a:ext uri="{FF2B5EF4-FFF2-40B4-BE49-F238E27FC236}">
                <a16:creationId xmlns:a16="http://schemas.microsoft.com/office/drawing/2014/main" id="{EDF7BCF4-F119-4E79-BB2B-C3357A6F3182}"/>
              </a:ext>
            </a:extLst>
          </p:cNvPr>
          <p:cNvSpPr txBox="1"/>
          <p:nvPr/>
        </p:nvSpPr>
        <p:spPr>
          <a:xfrm>
            <a:off x="990801" y="6399955"/>
            <a:ext cx="8664054" cy="62976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MX" sz="1100">
                <a:solidFill>
                  <a:schemeClr val="dk1"/>
                </a:solidFill>
                <a:effectLst/>
                <a:latin typeface="Helvetica" panose="020B0500000000000000" pitchFamily="34" charset="0"/>
              </a:rPr>
              <a:t>Fuente: Elaborada con extracciones de la base de datos de la American Community Survey de la Oficina de Censos de Estados Unidos.</a:t>
            </a:r>
          </a:p>
        </p:txBody>
      </p:sp>
    </p:spTree>
    <p:extLst>
      <p:ext uri="{BB962C8B-B14F-4D97-AF65-F5344CB8AC3E}">
        <p14:creationId xmlns:p14="http://schemas.microsoft.com/office/powerpoint/2010/main" val="2434940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BED80E-4D48-59A4-5859-0D7A71BE82FC}"/>
              </a:ext>
            </a:extLst>
          </p:cNvPr>
          <p:cNvSpPr>
            <a:spLocks noGrp="1"/>
          </p:cNvSpPr>
          <p:nvPr>
            <p:ph type="title"/>
          </p:nvPr>
        </p:nvSpPr>
        <p:spPr>
          <a:xfrm>
            <a:off x="624731" y="212248"/>
            <a:ext cx="8823226" cy="840810"/>
          </a:xfrm>
        </p:spPr>
        <p:txBody>
          <a:bodyPr/>
          <a:lstStyle/>
          <a:p>
            <a:r>
              <a:rPr lang="es-MX" dirty="0"/>
              <a:t>POBLACIÓN MEXICANA INMIGRANTE EN ESTADOS UNIDOS QUE ASISTE A LA UNIVERSIDAD </a:t>
            </a:r>
          </a:p>
        </p:txBody>
      </p:sp>
      <p:sp>
        <p:nvSpPr>
          <p:cNvPr id="3" name="Marcador de contenido 2">
            <a:extLst>
              <a:ext uri="{FF2B5EF4-FFF2-40B4-BE49-F238E27FC236}">
                <a16:creationId xmlns:a16="http://schemas.microsoft.com/office/drawing/2014/main" id="{1CD70B5F-CEDC-6918-813E-FFE61A7FCBFB}"/>
              </a:ext>
            </a:extLst>
          </p:cNvPr>
          <p:cNvSpPr>
            <a:spLocks noGrp="1"/>
          </p:cNvSpPr>
          <p:nvPr>
            <p:ph idx="1"/>
          </p:nvPr>
        </p:nvSpPr>
        <p:spPr>
          <a:xfrm>
            <a:off x="624731" y="1125067"/>
            <a:ext cx="8823226" cy="1944215"/>
          </a:xfrm>
        </p:spPr>
        <p:txBody>
          <a:bodyPr>
            <a:normAutofit/>
          </a:bodyPr>
          <a:lstStyle/>
          <a:p>
            <a:pPr marL="0" indent="0">
              <a:buNone/>
            </a:pPr>
            <a:r>
              <a:rPr lang="es-MX" sz="1800" dirty="0"/>
              <a:t>También es significativo en Estados Unidos el número de inmigrantes mexicanos que estudian licenciatura o posgrado (</a:t>
            </a:r>
            <a:r>
              <a:rPr lang="es-MX" sz="1800" i="1" dirty="0" err="1"/>
              <a:t>college</a:t>
            </a:r>
            <a:r>
              <a:rPr lang="es-MX" sz="1800" i="1" dirty="0"/>
              <a:t> </a:t>
            </a:r>
            <a:r>
              <a:rPr lang="es-MX" sz="1800" i="1" dirty="0" err="1"/>
              <a:t>or</a:t>
            </a:r>
            <a:r>
              <a:rPr lang="es-MX" sz="1800" i="1" dirty="0"/>
              <a:t> </a:t>
            </a:r>
            <a:r>
              <a:rPr lang="es-MX" sz="1800" i="1" dirty="0" err="1"/>
              <a:t>higher</a:t>
            </a:r>
            <a:r>
              <a:rPr lang="es-MX" sz="1800" dirty="0"/>
              <a:t>). En 2022, dicho número resultó de 327 mil personas, de los cuales 198 mil fueron mujeres, es decir, el 60% del total. Al considerar en el grupo migratorio mexicano a las mujeres de 25 años o más, el 10% de ellas contaban con licenciatura o posgrado, mientras que en el caso de los hombres el porcentaje correspondiente fue de 8.2%.</a:t>
            </a:r>
          </a:p>
        </p:txBody>
      </p:sp>
      <p:sp>
        <p:nvSpPr>
          <p:cNvPr id="4" name="Marcador de número de diapositiva 3">
            <a:extLst>
              <a:ext uri="{FF2B5EF4-FFF2-40B4-BE49-F238E27FC236}">
                <a16:creationId xmlns:a16="http://schemas.microsoft.com/office/drawing/2014/main" id="{5BD45F23-D030-7FBC-CAF4-298D51184C8D}"/>
              </a:ext>
            </a:extLst>
          </p:cNvPr>
          <p:cNvSpPr>
            <a:spLocks noGrp="1"/>
          </p:cNvSpPr>
          <p:nvPr>
            <p:ph type="sldNum" sz="quarter" idx="12"/>
          </p:nvPr>
        </p:nvSpPr>
        <p:spPr/>
        <p:txBody>
          <a:bodyPr/>
          <a:lstStyle/>
          <a:p>
            <a:r>
              <a:rPr lang="es-MX" dirty="0">
                <a:solidFill>
                  <a:prstClr val="white"/>
                </a:solidFill>
              </a:rPr>
              <a:t>8</a:t>
            </a:r>
          </a:p>
        </p:txBody>
      </p:sp>
      <p:grpSp>
        <p:nvGrpSpPr>
          <p:cNvPr id="5" name="Grupo 4">
            <a:extLst>
              <a:ext uri="{FF2B5EF4-FFF2-40B4-BE49-F238E27FC236}">
                <a16:creationId xmlns:a16="http://schemas.microsoft.com/office/drawing/2014/main" id="{0146F4C6-DB20-4681-A900-709FEEA48372}"/>
              </a:ext>
            </a:extLst>
          </p:cNvPr>
          <p:cNvGrpSpPr/>
          <p:nvPr/>
        </p:nvGrpSpPr>
        <p:grpSpPr>
          <a:xfrm>
            <a:off x="-224823" y="3793678"/>
            <a:ext cx="9628748" cy="2716304"/>
            <a:chOff x="0" y="765550"/>
            <a:chExt cx="9877426" cy="3219450"/>
          </a:xfrm>
        </p:grpSpPr>
        <p:graphicFrame>
          <p:nvGraphicFramePr>
            <p:cNvPr id="8" name="Gráfico 7">
              <a:extLst>
                <a:ext uri="{FF2B5EF4-FFF2-40B4-BE49-F238E27FC236}">
                  <a16:creationId xmlns:a16="http://schemas.microsoft.com/office/drawing/2014/main" id="{2E49D6C7-E14A-2A2A-2FBA-FC2CC272D41F}"/>
                </a:ext>
              </a:extLst>
            </p:cNvPr>
            <p:cNvGraphicFramePr/>
            <p:nvPr/>
          </p:nvGraphicFramePr>
          <p:xfrm>
            <a:off x="0" y="765550"/>
            <a:ext cx="3400425" cy="3219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2A27BD5B-DFDF-F8D7-73CA-22CC62DF10A3}"/>
                </a:ext>
              </a:extLst>
            </p:cNvPr>
            <p:cNvGraphicFramePr>
              <a:graphicFrameLocks/>
            </p:cNvGraphicFramePr>
            <p:nvPr/>
          </p:nvGraphicFramePr>
          <p:xfrm>
            <a:off x="3081338" y="765550"/>
            <a:ext cx="3400425" cy="3219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id="{9E046CF3-62EB-6566-4A71-8B75F00FD85B}"/>
                </a:ext>
              </a:extLst>
            </p:cNvPr>
            <p:cNvGraphicFramePr>
              <a:graphicFrameLocks/>
            </p:cNvGraphicFramePr>
            <p:nvPr/>
          </p:nvGraphicFramePr>
          <p:xfrm>
            <a:off x="6015038" y="765550"/>
            <a:ext cx="2047875" cy="32194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áfico 10">
              <a:extLst>
                <a:ext uri="{FF2B5EF4-FFF2-40B4-BE49-F238E27FC236}">
                  <a16:creationId xmlns:a16="http://schemas.microsoft.com/office/drawing/2014/main" id="{E3F3B2E9-CD58-9F99-106C-316260366016}"/>
                </a:ext>
              </a:extLst>
            </p:cNvPr>
            <p:cNvGraphicFramePr>
              <a:graphicFrameLocks/>
            </p:cNvGraphicFramePr>
            <p:nvPr/>
          </p:nvGraphicFramePr>
          <p:xfrm>
            <a:off x="7829551" y="765550"/>
            <a:ext cx="2047875" cy="3219450"/>
          </p:xfrm>
          <a:graphic>
            <a:graphicData uri="http://schemas.openxmlformats.org/drawingml/2006/chart">
              <c:chart xmlns:c="http://schemas.openxmlformats.org/drawingml/2006/chart" xmlns:r="http://schemas.openxmlformats.org/officeDocument/2006/relationships" r:id="rId6"/>
            </a:graphicData>
          </a:graphic>
        </p:graphicFrame>
      </p:grpSp>
      <p:sp>
        <p:nvSpPr>
          <p:cNvPr id="6" name="CuadroTexto 6">
            <a:extLst>
              <a:ext uri="{FF2B5EF4-FFF2-40B4-BE49-F238E27FC236}">
                <a16:creationId xmlns:a16="http://schemas.microsoft.com/office/drawing/2014/main" id="{623616DB-94CB-49FA-A093-1120291E4C38}"/>
              </a:ext>
            </a:extLst>
          </p:cNvPr>
          <p:cNvSpPr txBox="1"/>
          <p:nvPr/>
        </p:nvSpPr>
        <p:spPr>
          <a:xfrm>
            <a:off x="385965" y="3103027"/>
            <a:ext cx="9017559" cy="77320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ESTADOS UNIDOS: POBLACIÓN MEXICANA INMIGRANTE QUE ESTUDIA LICENCIATURA O POSGRADO SEGÚN GÉNERO, 2007-2021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Número de personas y porcentajes </a:t>
            </a:r>
          </a:p>
        </p:txBody>
      </p:sp>
      <p:sp>
        <p:nvSpPr>
          <p:cNvPr id="7" name="CuadroTexto 7">
            <a:extLst>
              <a:ext uri="{FF2B5EF4-FFF2-40B4-BE49-F238E27FC236}">
                <a16:creationId xmlns:a16="http://schemas.microsoft.com/office/drawing/2014/main" id="{43F7D00E-8E15-4728-9736-7A72366464AC}"/>
              </a:ext>
            </a:extLst>
          </p:cNvPr>
          <p:cNvSpPr txBox="1"/>
          <p:nvPr/>
        </p:nvSpPr>
        <p:spPr>
          <a:xfrm>
            <a:off x="543570" y="6587071"/>
            <a:ext cx="8862360" cy="49193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Calibri" panose="020F0502020204030204"/>
                <a:ea typeface="+mn-ea"/>
                <a:cs typeface="+mn-cs"/>
              </a:rPr>
              <a:t>*Porcentaje de la población de 25 años o más que cuentan con licenciatura o posgrado.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Calibri" panose="020F0502020204030204"/>
                <a:ea typeface="+mn-ea"/>
                <a:cs typeface="+mn-cs"/>
              </a:rPr>
              <a:t>Fuente: Elaborada con extracciones de la base de datos de la American Community Survey de la Oficina de Censos de Estados Unidos.</a:t>
            </a:r>
            <a:endParaRPr kumimoji="0" lang="es-MX" sz="1000" b="0"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endParaRPr>
          </a:p>
        </p:txBody>
      </p:sp>
    </p:spTree>
    <p:extLst>
      <p:ext uri="{BB962C8B-B14F-4D97-AF65-F5344CB8AC3E}">
        <p14:creationId xmlns:p14="http://schemas.microsoft.com/office/powerpoint/2010/main" val="184160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7AFC2C63-1AEB-EBC5-8ABF-2739DB33813E}"/>
              </a:ext>
            </a:extLst>
          </p:cNvPr>
          <p:cNvSpPr>
            <a:spLocks noGrp="1"/>
          </p:cNvSpPr>
          <p:nvPr>
            <p:ph type="title"/>
          </p:nvPr>
        </p:nvSpPr>
        <p:spPr>
          <a:xfrm>
            <a:off x="628699" y="2475216"/>
            <a:ext cx="8823226" cy="2628292"/>
          </a:xfrm>
        </p:spPr>
        <p:txBody>
          <a:bodyPr/>
          <a:lstStyle/>
          <a:p>
            <a:pPr algn="ctr"/>
            <a:r>
              <a:rPr kumimoji="0" lang="es-MX" sz="4000" b="0" i="0" u="none" strike="noStrike" kern="1200" cap="all" spc="0" normalizeH="0" baseline="0" noProof="0" dirty="0">
                <a:ln>
                  <a:noFill/>
                </a:ln>
                <a:solidFill>
                  <a:srgbClr val="376092"/>
                </a:solidFill>
                <a:effectLst/>
                <a:uLnTx/>
                <a:uFillTx/>
                <a:latin typeface="Helvetica"/>
                <a:ea typeface="+mj-ea"/>
              </a:rPr>
              <a:t>EMPLEO Y MASA SALARIAL EN ESTADOS UNIDOS DE LOS TRABAJADORES INMIGRANTES MEXICANOS </a:t>
            </a:r>
            <a:endParaRPr lang="es-MX" sz="4000" cap="all" dirty="0">
              <a:solidFill>
                <a:srgbClr val="376092"/>
              </a:solidFill>
            </a:endParaRPr>
          </a:p>
        </p:txBody>
      </p:sp>
    </p:spTree>
    <p:extLst>
      <p:ext uri="{BB962C8B-B14F-4D97-AF65-F5344CB8AC3E}">
        <p14:creationId xmlns:p14="http://schemas.microsoft.com/office/powerpoint/2010/main" val="3171702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CB6E7-DFE1-4CA0-B960-20246744DFB1}"/>
              </a:ext>
            </a:extLst>
          </p:cNvPr>
          <p:cNvSpPr>
            <a:spLocks noGrp="1"/>
          </p:cNvSpPr>
          <p:nvPr>
            <p:ph type="title"/>
          </p:nvPr>
        </p:nvSpPr>
        <p:spPr>
          <a:xfrm>
            <a:off x="624731" y="212247"/>
            <a:ext cx="8823226" cy="944155"/>
          </a:xfrm>
        </p:spPr>
        <p:txBody>
          <a:bodyPr/>
          <a:lstStyle/>
          <a:p>
            <a:r>
              <a:rPr lang="es-MX" dirty="0"/>
              <a:t> EMPLEO Y MASA SALARIAL EN ESTADOS UNIDOS DE LOS TRABAJADORES INMIGRANTES MEXICANOS</a:t>
            </a:r>
            <a:br>
              <a:rPr lang="es-MX" dirty="0"/>
            </a:br>
            <a:endParaRPr lang="es-MX" dirty="0"/>
          </a:p>
        </p:txBody>
      </p:sp>
      <p:sp>
        <p:nvSpPr>
          <p:cNvPr id="3" name="Marcador de contenido 2">
            <a:extLst>
              <a:ext uri="{FF2B5EF4-FFF2-40B4-BE49-F238E27FC236}">
                <a16:creationId xmlns:a16="http://schemas.microsoft.com/office/drawing/2014/main" id="{345CB442-76DD-4833-B8FF-0DD3561A59D5}"/>
              </a:ext>
            </a:extLst>
          </p:cNvPr>
          <p:cNvSpPr>
            <a:spLocks noGrp="1"/>
          </p:cNvSpPr>
          <p:nvPr>
            <p:ph idx="1"/>
          </p:nvPr>
        </p:nvSpPr>
        <p:spPr>
          <a:xfrm>
            <a:off x="669946" y="1093060"/>
            <a:ext cx="8823226" cy="1968336"/>
          </a:xfrm>
        </p:spPr>
        <p:txBody>
          <a:bodyPr>
            <a:normAutofit fontScale="92500"/>
          </a:bodyPr>
          <a:lstStyle/>
          <a:p>
            <a:pPr marL="0" indent="0">
              <a:buNone/>
            </a:pPr>
            <a:r>
              <a:rPr lang="es-MX" sz="1800" dirty="0"/>
              <a:t>Durante 2023 el nivel de empleo en Estados Unidos de los trabajadores inmigrantes de origen mexicano fue en promedio de 7,363,300 trabajadores mexicanos inmigrantes y se integró de 4,725,700 hombres y 2,637,900 mujeres, el 35.8% del total. Ese año la masa salarial alcanzó 329,622 millones de dólares y se integró de 231,024 millones obtenidos por hombres y 98,598 millones por mujeres (29.9% del total). De 2018 a 2023 esa masa salarial anual se incrementó en 66,653 millones de dólares y en 25.3%, con alzas de 35.8% en la obtenida por mujeres y de 21.4% en la correspondiente a hombres.</a:t>
            </a:r>
          </a:p>
        </p:txBody>
      </p:sp>
      <p:sp>
        <p:nvSpPr>
          <p:cNvPr id="4" name="Marcador de número de diapositiva 3">
            <a:extLst>
              <a:ext uri="{FF2B5EF4-FFF2-40B4-BE49-F238E27FC236}">
                <a16:creationId xmlns:a16="http://schemas.microsoft.com/office/drawing/2014/main" id="{DEBFA340-8C92-4EB8-8720-306CFC72874D}"/>
              </a:ext>
            </a:extLst>
          </p:cNvPr>
          <p:cNvSpPr>
            <a:spLocks noGrp="1"/>
          </p:cNvSpPr>
          <p:nvPr>
            <p:ph type="sldNum" sz="quarter" idx="12"/>
          </p:nvPr>
        </p:nvSpPr>
        <p:spPr/>
        <p:txBody>
          <a:bodyPr/>
          <a:lstStyle/>
          <a:p>
            <a:r>
              <a:rPr lang="es-MX" dirty="0">
                <a:solidFill>
                  <a:prstClr val="white"/>
                </a:solidFill>
              </a:rPr>
              <a:t>9</a:t>
            </a:r>
          </a:p>
        </p:txBody>
      </p:sp>
      <p:sp>
        <p:nvSpPr>
          <p:cNvPr id="5" name="CuadroTexto 1">
            <a:extLst>
              <a:ext uri="{FF2B5EF4-FFF2-40B4-BE49-F238E27FC236}">
                <a16:creationId xmlns:a16="http://schemas.microsoft.com/office/drawing/2014/main" id="{9972280F-3C4F-4F1F-9664-278703660F55}"/>
              </a:ext>
            </a:extLst>
          </p:cNvPr>
          <p:cNvSpPr txBox="1"/>
          <p:nvPr/>
        </p:nvSpPr>
        <p:spPr>
          <a:xfrm>
            <a:off x="408180" y="3200329"/>
            <a:ext cx="9387429" cy="567403"/>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300" b="1"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ESTADOS UNIDOS: MASA SALARIAL DE LOS TRABAJADORES INMIGRANTES MEXICANOS SEGÚN GÉNERO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300" b="0"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Millones de dólares por año</a:t>
            </a:r>
          </a:p>
        </p:txBody>
      </p:sp>
      <p:grpSp>
        <p:nvGrpSpPr>
          <p:cNvPr id="6" name="Grupo 5">
            <a:extLst>
              <a:ext uri="{FF2B5EF4-FFF2-40B4-BE49-F238E27FC236}">
                <a16:creationId xmlns:a16="http://schemas.microsoft.com/office/drawing/2014/main" id="{E7656C99-5C5E-4DC9-A41C-71BDBFD7DC33}"/>
              </a:ext>
            </a:extLst>
          </p:cNvPr>
          <p:cNvGrpSpPr/>
          <p:nvPr/>
        </p:nvGrpSpPr>
        <p:grpSpPr>
          <a:xfrm>
            <a:off x="221923" y="3688625"/>
            <a:ext cx="9852307" cy="2563400"/>
            <a:chOff x="0" y="351832"/>
            <a:chExt cx="10075563" cy="2556889"/>
          </a:xfrm>
        </p:grpSpPr>
        <p:graphicFrame>
          <p:nvGraphicFramePr>
            <p:cNvPr id="18" name="Gráfico 17">
              <a:extLst>
                <a:ext uri="{FF2B5EF4-FFF2-40B4-BE49-F238E27FC236}">
                  <a16:creationId xmlns:a16="http://schemas.microsoft.com/office/drawing/2014/main" id="{5F1356C8-6329-C794-75C6-6A4BAE61D9FE}"/>
                </a:ext>
              </a:extLst>
            </p:cNvPr>
            <p:cNvGraphicFramePr/>
            <p:nvPr>
              <p:extLst>
                <p:ext uri="{D42A27DB-BD31-4B8C-83A1-F6EECF244321}">
                  <p14:modId xmlns:p14="http://schemas.microsoft.com/office/powerpoint/2010/main" val="1410120792"/>
                </p:ext>
              </p:extLst>
            </p:nvPr>
          </p:nvGraphicFramePr>
          <p:xfrm>
            <a:off x="6708579" y="915349"/>
            <a:ext cx="3366984" cy="1993372"/>
          </p:xfrm>
          <a:graphic>
            <a:graphicData uri="http://schemas.openxmlformats.org/drawingml/2006/chart">
              <c:chart xmlns:c="http://schemas.openxmlformats.org/drawingml/2006/chart" xmlns:r="http://schemas.openxmlformats.org/officeDocument/2006/relationships" r:id="rId3"/>
            </a:graphicData>
          </a:graphic>
        </p:graphicFrame>
        <p:sp>
          <p:nvSpPr>
            <p:cNvPr id="19" name="Abrir llave 18">
              <a:extLst>
                <a:ext uri="{FF2B5EF4-FFF2-40B4-BE49-F238E27FC236}">
                  <a16:creationId xmlns:a16="http://schemas.microsoft.com/office/drawing/2014/main" id="{AA0D5E31-8D94-8E5C-8957-5635CD234FB2}"/>
                </a:ext>
              </a:extLst>
            </p:cNvPr>
            <p:cNvSpPr/>
            <p:nvPr/>
          </p:nvSpPr>
          <p:spPr>
            <a:xfrm rot="5400000">
              <a:off x="8194795" y="-609327"/>
              <a:ext cx="244499" cy="3191500"/>
            </a:xfrm>
            <a:prstGeom prst="leftBrace">
              <a:avLst>
                <a:gd name="adj1" fmla="val 40333"/>
                <a:gd name="adj2" fmla="val 52548"/>
              </a:avLst>
            </a:prstGeom>
            <a:noFill/>
            <a:ln w="6350" cap="flat" cmpd="sng" algn="ctr">
              <a:solidFill>
                <a:srgbClr val="4472C4"/>
              </a:solidFill>
              <a:prstDash val="solid"/>
              <a:miter lim="800000"/>
            </a:ln>
            <a:effectLst/>
          </p:spPr>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s-MX"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0" name="CuadroTexto 5">
              <a:extLst>
                <a:ext uri="{FF2B5EF4-FFF2-40B4-BE49-F238E27FC236}">
                  <a16:creationId xmlns:a16="http://schemas.microsoft.com/office/drawing/2014/main" id="{CB44E6CF-FC8B-7984-DC7F-AE73D2FF1F7B}"/>
                </a:ext>
              </a:extLst>
            </p:cNvPr>
            <p:cNvSpPr txBox="1"/>
            <p:nvPr/>
          </p:nvSpPr>
          <p:spPr>
            <a:xfrm>
              <a:off x="7506374" y="417826"/>
              <a:ext cx="1469797" cy="512378"/>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Hombres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+40,674 (+21.4%)</a:t>
              </a:r>
            </a:p>
          </p:txBody>
        </p:sp>
        <p:graphicFrame>
          <p:nvGraphicFramePr>
            <p:cNvPr id="21" name="Gráfico 20">
              <a:extLst>
                <a:ext uri="{FF2B5EF4-FFF2-40B4-BE49-F238E27FC236}">
                  <a16:creationId xmlns:a16="http://schemas.microsoft.com/office/drawing/2014/main" id="{0E249CB6-F161-1AB9-A43E-336C6A11B9D2}"/>
                </a:ext>
              </a:extLst>
            </p:cNvPr>
            <p:cNvGraphicFramePr/>
            <p:nvPr/>
          </p:nvGraphicFramePr>
          <p:xfrm>
            <a:off x="3307061" y="1120966"/>
            <a:ext cx="3366984" cy="1666116"/>
          </p:xfrm>
          <a:graphic>
            <a:graphicData uri="http://schemas.openxmlformats.org/drawingml/2006/chart">
              <c:chart xmlns:c="http://schemas.openxmlformats.org/drawingml/2006/chart" xmlns:r="http://schemas.openxmlformats.org/officeDocument/2006/relationships" r:id="rId4"/>
            </a:graphicData>
          </a:graphic>
        </p:graphicFrame>
        <p:sp>
          <p:nvSpPr>
            <p:cNvPr id="22" name="Abrir llave 21">
              <a:extLst>
                <a:ext uri="{FF2B5EF4-FFF2-40B4-BE49-F238E27FC236}">
                  <a16:creationId xmlns:a16="http://schemas.microsoft.com/office/drawing/2014/main" id="{59674845-447D-DE2E-F945-C9F9EED96E51}"/>
                </a:ext>
              </a:extLst>
            </p:cNvPr>
            <p:cNvSpPr/>
            <p:nvPr/>
          </p:nvSpPr>
          <p:spPr>
            <a:xfrm rot="5400000">
              <a:off x="4974854" y="-213327"/>
              <a:ext cx="178241" cy="3251899"/>
            </a:xfrm>
            <a:prstGeom prst="leftBrace">
              <a:avLst>
                <a:gd name="adj1" fmla="val 40333"/>
                <a:gd name="adj2" fmla="val 52548"/>
              </a:avLst>
            </a:prstGeom>
            <a:noFill/>
            <a:ln w="6350" cap="flat" cmpd="sng" algn="ctr">
              <a:solidFill>
                <a:srgbClr val="4472C4"/>
              </a:solidFill>
              <a:prstDash val="solid"/>
              <a:miter lim="800000"/>
            </a:ln>
            <a:effectLst/>
          </p:spPr>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s-MX"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3" name="CuadroTexto 8">
              <a:extLst>
                <a:ext uri="{FF2B5EF4-FFF2-40B4-BE49-F238E27FC236}">
                  <a16:creationId xmlns:a16="http://schemas.microsoft.com/office/drawing/2014/main" id="{21DA3CE0-0556-6C80-0646-1F104D674E83}"/>
                </a:ext>
              </a:extLst>
            </p:cNvPr>
            <p:cNvSpPr txBox="1"/>
            <p:nvPr/>
          </p:nvSpPr>
          <p:spPr>
            <a:xfrm>
              <a:off x="4204603" y="802568"/>
              <a:ext cx="1625187" cy="609293"/>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ysClr val="windowText" lastClr="000000"/>
                  </a:solidFill>
                  <a:effectLst/>
                  <a:uLnTx/>
                  <a:uFillTx/>
                  <a:latin typeface="Helvetica" panose="020B0604020202030204" pitchFamily="34" charset="0"/>
                  <a:ea typeface="+mn-ea"/>
                  <a:cs typeface="+mn-cs"/>
                </a:rPr>
                <a:t>Mujeres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ysClr val="windowText" lastClr="000000"/>
                  </a:solidFill>
                  <a:effectLst/>
                  <a:uLnTx/>
                  <a:uFillTx/>
                  <a:latin typeface="Helvetica" panose="020B0604020202030204" pitchFamily="34" charset="0"/>
                  <a:ea typeface="+mn-ea"/>
                  <a:cs typeface="+mn-cs"/>
                </a:rPr>
                <a:t>+25,979 (+35.8%)</a:t>
              </a:r>
            </a:p>
          </p:txBody>
        </p:sp>
        <p:graphicFrame>
          <p:nvGraphicFramePr>
            <p:cNvPr id="24" name="Gráfico 23">
              <a:extLst>
                <a:ext uri="{FF2B5EF4-FFF2-40B4-BE49-F238E27FC236}">
                  <a16:creationId xmlns:a16="http://schemas.microsoft.com/office/drawing/2014/main" id="{D372AC6B-05B2-D06E-C41F-743EEA5D3556}"/>
                </a:ext>
              </a:extLst>
            </p:cNvPr>
            <p:cNvGraphicFramePr>
              <a:graphicFrameLocks/>
            </p:cNvGraphicFramePr>
            <p:nvPr/>
          </p:nvGraphicFramePr>
          <p:xfrm>
            <a:off x="0" y="664266"/>
            <a:ext cx="3366984" cy="2143138"/>
          </p:xfrm>
          <a:graphic>
            <a:graphicData uri="http://schemas.openxmlformats.org/drawingml/2006/chart">
              <c:chart xmlns:c="http://schemas.openxmlformats.org/drawingml/2006/chart" xmlns:r="http://schemas.openxmlformats.org/officeDocument/2006/relationships" r:id="rId5"/>
            </a:graphicData>
          </a:graphic>
        </p:graphicFrame>
        <p:sp>
          <p:nvSpPr>
            <p:cNvPr id="25" name="Abrir llave 24">
              <a:extLst>
                <a:ext uri="{FF2B5EF4-FFF2-40B4-BE49-F238E27FC236}">
                  <a16:creationId xmlns:a16="http://schemas.microsoft.com/office/drawing/2014/main" id="{7260BA6E-7F28-397A-03C0-B776D07BFB35}"/>
                </a:ext>
              </a:extLst>
            </p:cNvPr>
            <p:cNvSpPr/>
            <p:nvPr/>
          </p:nvSpPr>
          <p:spPr>
            <a:xfrm rot="5400000">
              <a:off x="1670535" y="-691934"/>
              <a:ext cx="112779" cy="3295778"/>
            </a:xfrm>
            <a:prstGeom prst="leftBrace">
              <a:avLst>
                <a:gd name="adj1" fmla="val 40333"/>
                <a:gd name="adj2" fmla="val 52548"/>
              </a:avLst>
            </a:prstGeom>
            <a:noFill/>
            <a:ln w="6350" cap="flat" cmpd="sng" algn="ctr">
              <a:solidFill>
                <a:srgbClr val="4472C4"/>
              </a:solidFill>
              <a:prstDash val="solid"/>
              <a:miter lim="800000"/>
            </a:ln>
            <a:effectLst/>
          </p:spPr>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s-MX"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6" name="CuadroTexto 11">
              <a:extLst>
                <a:ext uri="{FF2B5EF4-FFF2-40B4-BE49-F238E27FC236}">
                  <a16:creationId xmlns:a16="http://schemas.microsoft.com/office/drawing/2014/main" id="{7260A6B2-F248-E161-A075-7A75AE18CADE}"/>
                </a:ext>
              </a:extLst>
            </p:cNvPr>
            <p:cNvSpPr txBox="1"/>
            <p:nvPr/>
          </p:nvSpPr>
          <p:spPr>
            <a:xfrm>
              <a:off x="878980" y="351832"/>
              <a:ext cx="1607458" cy="582246"/>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ysClr val="windowText" lastClr="000000"/>
                  </a:solidFill>
                  <a:effectLst/>
                  <a:uLnTx/>
                  <a:uFillTx/>
                  <a:latin typeface="Helvetica" panose="020B0604020202030204" pitchFamily="34" charset="0"/>
                  <a:ea typeface="+mn-ea"/>
                  <a:cs typeface="+mn-cs"/>
                </a:rPr>
                <a:t>Total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ysClr val="windowText" lastClr="000000"/>
                  </a:solidFill>
                  <a:effectLst/>
                  <a:uLnTx/>
                  <a:uFillTx/>
                  <a:latin typeface="Helvetica" panose="020B0604020202030204" pitchFamily="34" charset="0"/>
                  <a:ea typeface="+mn-ea"/>
                  <a:cs typeface="+mn-cs"/>
                </a:rPr>
                <a:t>+66,653 (+25.3%)</a:t>
              </a:r>
            </a:p>
          </p:txBody>
        </p:sp>
      </p:grpSp>
      <p:sp>
        <p:nvSpPr>
          <p:cNvPr id="27" name="CuadroTexto 2">
            <a:extLst>
              <a:ext uri="{FF2B5EF4-FFF2-40B4-BE49-F238E27FC236}">
                <a16:creationId xmlns:a16="http://schemas.microsoft.com/office/drawing/2014/main" id="{B3DC0B62-0A12-A8CC-73DE-B3E04986C372}"/>
              </a:ext>
            </a:extLst>
          </p:cNvPr>
          <p:cNvSpPr txBox="1"/>
          <p:nvPr/>
        </p:nvSpPr>
        <p:spPr>
          <a:xfrm>
            <a:off x="566667" y="6373973"/>
            <a:ext cx="8823226" cy="400408"/>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rPr>
              <a:t>Fuente: Elaborada con extracciones de la base de datos de la </a:t>
            </a:r>
            <a:r>
              <a:rPr kumimoji="0" lang="es-MX" sz="1000" b="0" i="0" u="none" strike="noStrike" kern="0" cap="none" spc="0" normalizeH="0" baseline="0" noProof="0" dirty="0" err="1">
                <a:ln>
                  <a:noFill/>
                </a:ln>
                <a:solidFill>
                  <a:sysClr val="windowText" lastClr="000000"/>
                </a:solidFill>
                <a:effectLst/>
                <a:uLnTx/>
                <a:uFillTx/>
                <a:latin typeface="Helvetica" panose="020B0500000000000000" pitchFamily="34" charset="0"/>
              </a:rPr>
              <a:t>Current</a:t>
            </a: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rPr>
              <a:t> </a:t>
            </a:r>
            <a:r>
              <a:rPr kumimoji="0" lang="es-MX" sz="1000" b="0" i="0" u="none" strike="noStrike" kern="0" cap="none" spc="0" normalizeH="0" baseline="0" noProof="0" dirty="0" err="1">
                <a:ln>
                  <a:noFill/>
                </a:ln>
                <a:solidFill>
                  <a:sysClr val="windowText" lastClr="000000"/>
                </a:solidFill>
                <a:effectLst/>
                <a:uLnTx/>
                <a:uFillTx/>
                <a:latin typeface="Helvetica" panose="020B0500000000000000" pitchFamily="34" charset="0"/>
              </a:rPr>
              <a:t>Population</a:t>
            </a: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rPr>
              <a:t> Survey de la Oficina de Censos de Estados Unidos.</a:t>
            </a:r>
          </a:p>
        </p:txBody>
      </p:sp>
    </p:spTree>
    <p:extLst>
      <p:ext uri="{BB962C8B-B14F-4D97-AF65-F5344CB8AC3E}">
        <p14:creationId xmlns:p14="http://schemas.microsoft.com/office/powerpoint/2010/main" val="413298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12FDED-D78C-4B31-E449-17ACF63E5652}"/>
              </a:ext>
            </a:extLst>
          </p:cNvPr>
          <p:cNvSpPr>
            <a:spLocks noGrp="1"/>
          </p:cNvSpPr>
          <p:nvPr>
            <p:ph type="title"/>
          </p:nvPr>
        </p:nvSpPr>
        <p:spPr>
          <a:xfrm>
            <a:off x="624731" y="188962"/>
            <a:ext cx="8823226" cy="912818"/>
          </a:xfrm>
        </p:spPr>
        <p:txBody>
          <a:bodyPr/>
          <a:lstStyle/>
          <a:p>
            <a:r>
              <a:rPr lang="es-MX" dirty="0"/>
              <a:t>PARTICIPACIÓN DE LAS MUJERES EN EL EMPLEO DE INMIGRANTES MEXICANOS EN ESTADOS UNIDOS</a:t>
            </a:r>
          </a:p>
        </p:txBody>
      </p:sp>
      <p:sp>
        <p:nvSpPr>
          <p:cNvPr id="3" name="Marcador de contenido 2">
            <a:extLst>
              <a:ext uri="{FF2B5EF4-FFF2-40B4-BE49-F238E27FC236}">
                <a16:creationId xmlns:a16="http://schemas.microsoft.com/office/drawing/2014/main" id="{F18D53EC-6112-4FE4-8443-E55BEBED460F}"/>
              </a:ext>
            </a:extLst>
          </p:cNvPr>
          <p:cNvSpPr>
            <a:spLocks noGrp="1"/>
          </p:cNvSpPr>
          <p:nvPr>
            <p:ph idx="1"/>
          </p:nvPr>
        </p:nvSpPr>
        <p:spPr>
          <a:xfrm>
            <a:off x="632668" y="1067406"/>
            <a:ext cx="8823226" cy="1681499"/>
          </a:xfrm>
        </p:spPr>
        <p:txBody>
          <a:bodyPr>
            <a:normAutofit fontScale="77500" lnSpcReduction="20000"/>
          </a:bodyPr>
          <a:lstStyle/>
          <a:p>
            <a:pPr marL="0" indent="0">
              <a:buNone/>
            </a:pPr>
            <a:r>
              <a:rPr lang="es-MX" dirty="0"/>
              <a:t>Durante la última década en Estados Unidos aumentó ligeramente  la participación de las mujeres, tanto en el empleo de los trabajadores mexicanos inmigrantes como en su masa salarial. La mayor participación de las mujeres en el empleo que en la masa salarial refleja tanto un diferencial de remuneraciones medias entre hombres y mujeres realizando las mismas actividades, como una composición sectorial del empleo de las mujeres con mayor presencia en ocupaciones con menores remuneraciones medias, particularmente en algunas actividades de servicios. Asimismo, también responde como muestra la gráfica, a que el porcentaje de mujeres en ocupaciones de tiempo parcial supera al de los hombres. </a:t>
            </a:r>
          </a:p>
        </p:txBody>
      </p:sp>
      <p:sp>
        <p:nvSpPr>
          <p:cNvPr id="4" name="Marcador de número de diapositiva 3">
            <a:extLst>
              <a:ext uri="{FF2B5EF4-FFF2-40B4-BE49-F238E27FC236}">
                <a16:creationId xmlns:a16="http://schemas.microsoft.com/office/drawing/2014/main" id="{21684D53-CFD0-3897-3C1E-DB364D21E2D3}"/>
              </a:ext>
            </a:extLst>
          </p:cNvPr>
          <p:cNvSpPr>
            <a:spLocks noGrp="1"/>
          </p:cNvSpPr>
          <p:nvPr>
            <p:ph type="sldNum" sz="quarter" idx="12"/>
          </p:nvPr>
        </p:nvSpPr>
        <p:spPr/>
        <p:txBody>
          <a:bodyPr/>
          <a:lstStyle/>
          <a:p>
            <a:r>
              <a:rPr lang="es-MX" dirty="0">
                <a:solidFill>
                  <a:prstClr val="white"/>
                </a:solidFill>
              </a:rPr>
              <a:t>10</a:t>
            </a:r>
          </a:p>
        </p:txBody>
      </p:sp>
      <p:sp>
        <p:nvSpPr>
          <p:cNvPr id="5" name="CuadroTexto 1">
            <a:extLst>
              <a:ext uri="{FF2B5EF4-FFF2-40B4-BE49-F238E27FC236}">
                <a16:creationId xmlns:a16="http://schemas.microsoft.com/office/drawing/2014/main" id="{9D051E8D-3B3A-4016-8BD9-F7C51ADEF485}"/>
              </a:ext>
            </a:extLst>
          </p:cNvPr>
          <p:cNvSpPr txBox="1"/>
          <p:nvPr/>
        </p:nvSpPr>
        <p:spPr>
          <a:xfrm>
            <a:off x="1363668" y="2768241"/>
            <a:ext cx="7073899" cy="729289"/>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300" b="1"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ESTADOS UNIDOS: PARTICIPACIÓN DE LAS MUJERES EN EL EMPLEO Y MASA SALARIAL DE LOS TRABAJADORES INMIGRANTES MEXICANOS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300"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Por cientos </a:t>
            </a:r>
          </a:p>
        </p:txBody>
      </p:sp>
      <p:sp>
        <p:nvSpPr>
          <p:cNvPr id="14" name="CuadroTexto 2">
            <a:extLst>
              <a:ext uri="{FF2B5EF4-FFF2-40B4-BE49-F238E27FC236}">
                <a16:creationId xmlns:a16="http://schemas.microsoft.com/office/drawing/2014/main" id="{E195E605-D63B-82A5-3CCA-57935DFB18E2}"/>
              </a:ext>
            </a:extLst>
          </p:cNvPr>
          <p:cNvSpPr txBox="1"/>
          <p:nvPr/>
        </p:nvSpPr>
        <p:spPr>
          <a:xfrm>
            <a:off x="601239" y="6741690"/>
            <a:ext cx="8823226" cy="400408"/>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rPr>
              <a:t>Fuente: Cálculos del CEMLA con extracciones de la base de datos de la </a:t>
            </a:r>
            <a:r>
              <a:rPr kumimoji="0" lang="es-MX" sz="1000" b="0" i="0" u="none" strike="noStrike" kern="0" cap="none" spc="0" normalizeH="0" baseline="0" noProof="0" dirty="0" err="1">
                <a:ln>
                  <a:noFill/>
                </a:ln>
                <a:solidFill>
                  <a:sysClr val="windowText" lastClr="000000"/>
                </a:solidFill>
                <a:effectLst/>
                <a:uLnTx/>
                <a:uFillTx/>
                <a:latin typeface="Helvetica" panose="020B0500000000000000" pitchFamily="34" charset="0"/>
              </a:rPr>
              <a:t>Current</a:t>
            </a: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rPr>
              <a:t> </a:t>
            </a:r>
            <a:r>
              <a:rPr kumimoji="0" lang="es-MX" sz="1000" b="0" i="0" u="none" strike="noStrike" kern="0" cap="none" spc="0" normalizeH="0" baseline="0" noProof="0" dirty="0" err="1">
                <a:ln>
                  <a:noFill/>
                </a:ln>
                <a:solidFill>
                  <a:sysClr val="windowText" lastClr="000000"/>
                </a:solidFill>
                <a:effectLst/>
                <a:uLnTx/>
                <a:uFillTx/>
                <a:latin typeface="Helvetica" panose="020B0500000000000000" pitchFamily="34" charset="0"/>
              </a:rPr>
              <a:t>Population</a:t>
            </a: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rPr>
              <a:t> Survey de la Oficina de Censos de Estados Unidos.</a:t>
            </a:r>
          </a:p>
        </p:txBody>
      </p:sp>
      <p:grpSp>
        <p:nvGrpSpPr>
          <p:cNvPr id="15" name="Grupo 14">
            <a:extLst>
              <a:ext uri="{FF2B5EF4-FFF2-40B4-BE49-F238E27FC236}">
                <a16:creationId xmlns:a16="http://schemas.microsoft.com/office/drawing/2014/main" id="{BB8617C3-B18F-4561-9F55-109FC3F776C0}"/>
              </a:ext>
            </a:extLst>
          </p:cNvPr>
          <p:cNvGrpSpPr/>
          <p:nvPr/>
        </p:nvGrpSpPr>
        <p:grpSpPr>
          <a:xfrm>
            <a:off x="1363668" y="3414306"/>
            <a:ext cx="7828492" cy="3410608"/>
            <a:chOff x="0" y="0"/>
            <a:chExt cx="7828492" cy="3330996"/>
          </a:xfrm>
        </p:grpSpPr>
        <p:graphicFrame>
          <p:nvGraphicFramePr>
            <p:cNvPr id="16" name="Gráfico 15">
              <a:extLst>
                <a:ext uri="{FF2B5EF4-FFF2-40B4-BE49-F238E27FC236}">
                  <a16:creationId xmlns:a16="http://schemas.microsoft.com/office/drawing/2014/main" id="{94146283-93E9-A1B7-869E-396AED42BF6C}"/>
                </a:ext>
              </a:extLst>
            </p:cNvPr>
            <p:cNvGraphicFramePr/>
            <p:nvPr/>
          </p:nvGraphicFramePr>
          <p:xfrm>
            <a:off x="84137" y="146307"/>
            <a:ext cx="2455863" cy="31760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a:extLst>
                <a:ext uri="{FF2B5EF4-FFF2-40B4-BE49-F238E27FC236}">
                  <a16:creationId xmlns:a16="http://schemas.microsoft.com/office/drawing/2014/main" id="{D3EA3FA8-12F9-DDFF-5C23-86CE511D05E0}"/>
                </a:ext>
              </a:extLst>
            </p:cNvPr>
            <p:cNvGraphicFramePr>
              <a:graphicFrameLocks/>
            </p:cNvGraphicFramePr>
            <p:nvPr/>
          </p:nvGraphicFramePr>
          <p:xfrm>
            <a:off x="2081679" y="183552"/>
            <a:ext cx="2413001" cy="31474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áfico 17">
              <a:extLst>
                <a:ext uri="{FF2B5EF4-FFF2-40B4-BE49-F238E27FC236}">
                  <a16:creationId xmlns:a16="http://schemas.microsoft.com/office/drawing/2014/main" id="{934B9D44-9AE7-AF8E-F76F-FA2653C43C75}"/>
                </a:ext>
              </a:extLst>
            </p:cNvPr>
            <p:cNvGraphicFramePr>
              <a:graphicFrameLocks/>
            </p:cNvGraphicFramePr>
            <p:nvPr/>
          </p:nvGraphicFramePr>
          <p:xfrm>
            <a:off x="5447242" y="138600"/>
            <a:ext cx="2381250" cy="31850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Gráfico 18">
              <a:extLst>
                <a:ext uri="{FF2B5EF4-FFF2-40B4-BE49-F238E27FC236}">
                  <a16:creationId xmlns:a16="http://schemas.microsoft.com/office/drawing/2014/main" id="{3E201802-7868-125F-6F62-131E8485FD68}"/>
                </a:ext>
              </a:extLst>
            </p:cNvPr>
            <p:cNvGraphicFramePr>
              <a:graphicFrameLocks/>
            </p:cNvGraphicFramePr>
            <p:nvPr/>
          </p:nvGraphicFramePr>
          <p:xfrm>
            <a:off x="3549650" y="137373"/>
            <a:ext cx="2381250" cy="3150887"/>
          </p:xfrm>
          <a:graphic>
            <a:graphicData uri="http://schemas.openxmlformats.org/drawingml/2006/chart">
              <c:chart xmlns:c="http://schemas.openxmlformats.org/drawingml/2006/chart" xmlns:r="http://schemas.openxmlformats.org/officeDocument/2006/relationships" r:id="rId6"/>
            </a:graphicData>
          </a:graphic>
        </p:graphicFrame>
        <p:sp>
          <p:nvSpPr>
            <p:cNvPr id="20" name="CuadroTexto 7">
              <a:extLst>
                <a:ext uri="{FF2B5EF4-FFF2-40B4-BE49-F238E27FC236}">
                  <a16:creationId xmlns:a16="http://schemas.microsoft.com/office/drawing/2014/main" id="{738F879C-3E06-3E56-52A3-14A073D8C961}"/>
                </a:ext>
              </a:extLst>
            </p:cNvPr>
            <p:cNvSpPr txBox="1"/>
            <p:nvPr/>
          </p:nvSpPr>
          <p:spPr>
            <a:xfrm>
              <a:off x="0" y="137702"/>
              <a:ext cx="1875609" cy="237255"/>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Helvetica" panose="020B0604020202030204" pitchFamily="34" charset="0"/>
                  <a:ea typeface="+mn-ea"/>
                  <a:cs typeface="+mn-cs"/>
                </a:rPr>
                <a:t>Participación en el empleo </a:t>
              </a:r>
            </a:p>
          </p:txBody>
        </p:sp>
        <p:sp>
          <p:nvSpPr>
            <p:cNvPr id="21" name="CuadroTexto 8">
              <a:extLst>
                <a:ext uri="{FF2B5EF4-FFF2-40B4-BE49-F238E27FC236}">
                  <a16:creationId xmlns:a16="http://schemas.microsoft.com/office/drawing/2014/main" id="{FAF10ADC-C9B5-EF90-DFCD-BD77E32B1E3D}"/>
                </a:ext>
              </a:extLst>
            </p:cNvPr>
            <p:cNvSpPr txBox="1"/>
            <p:nvPr/>
          </p:nvSpPr>
          <p:spPr>
            <a:xfrm>
              <a:off x="1885950" y="161745"/>
              <a:ext cx="2059025" cy="230905"/>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Helvetica" panose="020B0604020202030204" pitchFamily="34" charset="0"/>
                  <a:ea typeface="+mn-ea"/>
                  <a:cs typeface="+mn-cs"/>
                </a:rPr>
                <a:t>Participación en masa salarial</a:t>
              </a:r>
            </a:p>
          </p:txBody>
        </p:sp>
        <p:sp>
          <p:nvSpPr>
            <p:cNvPr id="22" name="CuadroTexto 9">
              <a:extLst>
                <a:ext uri="{FF2B5EF4-FFF2-40B4-BE49-F238E27FC236}">
                  <a16:creationId xmlns:a16="http://schemas.microsoft.com/office/drawing/2014/main" id="{363FE5C6-8A88-C067-155E-280B131CDA0D}"/>
                </a:ext>
              </a:extLst>
            </p:cNvPr>
            <p:cNvSpPr txBox="1"/>
            <p:nvPr/>
          </p:nvSpPr>
          <p:spPr>
            <a:xfrm>
              <a:off x="4149725" y="0"/>
              <a:ext cx="3042918" cy="237255"/>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Helvetica" panose="020B0604020202030204" pitchFamily="34" charset="0"/>
                  <a:ea typeface="+mn-ea"/>
                  <a:cs typeface="+mn-cs"/>
                </a:rPr>
                <a:t>Porcentaje en ocupaciones de tiempo parcial </a:t>
              </a:r>
            </a:p>
          </p:txBody>
        </p:sp>
      </p:grpSp>
    </p:spTree>
    <p:extLst>
      <p:ext uri="{BB962C8B-B14F-4D97-AF65-F5344CB8AC3E}">
        <p14:creationId xmlns:p14="http://schemas.microsoft.com/office/powerpoint/2010/main" val="2066944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A7BA0-FA79-7269-090E-691F96DC770D}"/>
              </a:ext>
            </a:extLst>
          </p:cNvPr>
          <p:cNvSpPr>
            <a:spLocks noGrp="1"/>
          </p:cNvSpPr>
          <p:nvPr>
            <p:ph type="title"/>
          </p:nvPr>
        </p:nvSpPr>
        <p:spPr>
          <a:xfrm>
            <a:off x="624731" y="212247"/>
            <a:ext cx="8823226" cy="692441"/>
          </a:xfrm>
        </p:spPr>
        <p:txBody>
          <a:bodyPr/>
          <a:lstStyle/>
          <a:p>
            <a:r>
              <a:rPr lang="es-MX" sz="2000" dirty="0"/>
              <a:t>TASA DE PARTICIPACIÓN DE LAS MEXICANAS INMIGRANTES EN EL MERCADO LABORAL DE ESTADOS UNIDOS</a:t>
            </a:r>
          </a:p>
        </p:txBody>
      </p:sp>
      <p:sp>
        <p:nvSpPr>
          <p:cNvPr id="3" name="Marcador de contenido 2">
            <a:extLst>
              <a:ext uri="{FF2B5EF4-FFF2-40B4-BE49-F238E27FC236}">
                <a16:creationId xmlns:a16="http://schemas.microsoft.com/office/drawing/2014/main" id="{8FD1D8CD-2A70-D30B-4A69-01F274B5BB68}"/>
              </a:ext>
            </a:extLst>
          </p:cNvPr>
          <p:cNvSpPr>
            <a:spLocks noGrp="1"/>
          </p:cNvSpPr>
          <p:nvPr>
            <p:ph idx="1"/>
          </p:nvPr>
        </p:nvSpPr>
        <p:spPr>
          <a:xfrm>
            <a:off x="624547" y="917222"/>
            <a:ext cx="8823226" cy="2736305"/>
          </a:xfrm>
        </p:spPr>
        <p:txBody>
          <a:bodyPr>
            <a:normAutofit/>
          </a:bodyPr>
          <a:lstStyle/>
          <a:p>
            <a:pPr marL="0" indent="0">
              <a:buNone/>
            </a:pPr>
            <a:r>
              <a:rPr lang="es-MX" sz="1400" dirty="0"/>
              <a:t>La tasa de participación de las mexicanas inmigrantes en el mercado laboral de Estados Unidos es baja. Dicha tasa definida como el porcentaje de mujeres de 16 años o más que participan en el mercado laboral, ya sea estando ocupadas o desempleadas se ubica por debajo de la observada en el conjunto de mujeres de origen mexicano. De hecho sobresale entre las más bajas al considerar a más de ochenta grupos migratorios con presencia en Estados Unidos. No obstante, dicha tasa supera a la de 45% observada en las mujeres en México. Tal diferencia podría responder a que con el tiempo un segmento de ellas asimila las prácticas de trabajo de Estados Unidos. También podría reflejar que en ese país hay más posibilidades que en México de que los infantes puedan quedarse en guarderías. Tal vez el principal factor que explica la diferencia entre ambas tasas es la autoselección de los migrantes que son personas en que el objetivo de trabajar desempeña un papel fundamental en la decisión de emigrar. La autoselección del migrante también puede explicar que en 2022, la tasa de participación de los migrantes mexicanos de género masculino de 81.7% haya superado a la de los hombres en México de 76.3%.</a:t>
            </a:r>
          </a:p>
          <a:p>
            <a:pPr marL="0" indent="0">
              <a:buNone/>
            </a:pPr>
            <a:endParaRPr lang="es-MX" sz="1400" dirty="0"/>
          </a:p>
        </p:txBody>
      </p:sp>
      <p:sp>
        <p:nvSpPr>
          <p:cNvPr id="4" name="Marcador de número de diapositiva 3">
            <a:extLst>
              <a:ext uri="{FF2B5EF4-FFF2-40B4-BE49-F238E27FC236}">
                <a16:creationId xmlns:a16="http://schemas.microsoft.com/office/drawing/2014/main" id="{6D8386E4-07E5-5024-7A00-1AF1E4FB5253}"/>
              </a:ext>
            </a:extLst>
          </p:cNvPr>
          <p:cNvSpPr>
            <a:spLocks noGrp="1"/>
          </p:cNvSpPr>
          <p:nvPr>
            <p:ph type="sldNum" sz="quarter" idx="12"/>
          </p:nvPr>
        </p:nvSpPr>
        <p:spPr/>
        <p:txBody>
          <a:bodyPr/>
          <a:lstStyle/>
          <a:p>
            <a:r>
              <a:rPr lang="es-MX" dirty="0">
                <a:solidFill>
                  <a:prstClr val="white"/>
                </a:solidFill>
              </a:rPr>
              <a:t>11</a:t>
            </a:r>
          </a:p>
        </p:txBody>
      </p:sp>
      <p:grpSp>
        <p:nvGrpSpPr>
          <p:cNvPr id="5" name="Grupo 4">
            <a:extLst>
              <a:ext uri="{FF2B5EF4-FFF2-40B4-BE49-F238E27FC236}">
                <a16:creationId xmlns:a16="http://schemas.microsoft.com/office/drawing/2014/main" id="{875AB752-5346-49E6-9D1A-CBC2B7E71C5A}"/>
              </a:ext>
            </a:extLst>
          </p:cNvPr>
          <p:cNvGrpSpPr/>
          <p:nvPr/>
        </p:nvGrpSpPr>
        <p:grpSpPr>
          <a:xfrm>
            <a:off x="215776" y="4040710"/>
            <a:ext cx="5252093" cy="2736305"/>
            <a:chOff x="24091" y="563951"/>
            <a:chExt cx="7486651" cy="3196472"/>
          </a:xfrm>
        </p:grpSpPr>
        <p:graphicFrame>
          <p:nvGraphicFramePr>
            <p:cNvPr id="8" name="Gráfico 7">
              <a:extLst>
                <a:ext uri="{FF2B5EF4-FFF2-40B4-BE49-F238E27FC236}">
                  <a16:creationId xmlns:a16="http://schemas.microsoft.com/office/drawing/2014/main" id="{9320CA1C-FA9A-5DD5-1BC0-DB8FB688F5F8}"/>
                </a:ext>
              </a:extLst>
            </p:cNvPr>
            <p:cNvGraphicFramePr/>
            <p:nvPr/>
          </p:nvGraphicFramePr>
          <p:xfrm>
            <a:off x="24091" y="563951"/>
            <a:ext cx="7477125"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03DABC4E-DE27-6691-35CA-ECD807A81812}"/>
                </a:ext>
              </a:extLst>
            </p:cNvPr>
            <p:cNvGraphicFramePr>
              <a:graphicFrameLocks/>
            </p:cNvGraphicFramePr>
            <p:nvPr/>
          </p:nvGraphicFramePr>
          <p:xfrm>
            <a:off x="33617" y="2173676"/>
            <a:ext cx="7477125" cy="1586747"/>
          </p:xfrm>
          <a:graphic>
            <a:graphicData uri="http://schemas.openxmlformats.org/drawingml/2006/chart">
              <c:chart xmlns:c="http://schemas.openxmlformats.org/drawingml/2006/chart" xmlns:r="http://schemas.openxmlformats.org/officeDocument/2006/relationships" r:id="rId4"/>
            </a:graphicData>
          </a:graphic>
        </p:graphicFrame>
      </p:grpSp>
      <p:sp>
        <p:nvSpPr>
          <p:cNvPr id="6" name="CuadroTexto 4">
            <a:extLst>
              <a:ext uri="{FF2B5EF4-FFF2-40B4-BE49-F238E27FC236}">
                <a16:creationId xmlns:a16="http://schemas.microsoft.com/office/drawing/2014/main" id="{67E655E8-989E-4DCD-B2A0-B654787074A2}"/>
              </a:ext>
            </a:extLst>
          </p:cNvPr>
          <p:cNvSpPr txBox="1"/>
          <p:nvPr/>
        </p:nvSpPr>
        <p:spPr>
          <a:xfrm>
            <a:off x="359793" y="3721245"/>
            <a:ext cx="4968551" cy="71618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ESTADOS UNIDOS: TASA </a:t>
            </a:r>
            <a:r>
              <a:rPr kumimoji="0" lang="es-MX" sz="1200" b="1"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DE</a:t>
            </a:r>
            <a:r>
              <a:rPr kumimoji="0" lang="es-MX" sz="1100" b="1"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 PARTICIPACIÓN EN LA FUERZA DE TRABAJO DE LAS MUJERES DE ORIGEN MEXICANO </a:t>
            </a:r>
          </a:p>
        </p:txBody>
      </p:sp>
      <p:sp>
        <p:nvSpPr>
          <p:cNvPr id="10" name="CuadroTexto 1">
            <a:extLst>
              <a:ext uri="{FF2B5EF4-FFF2-40B4-BE49-F238E27FC236}">
                <a16:creationId xmlns:a16="http://schemas.microsoft.com/office/drawing/2014/main" id="{99C98EF8-E9F0-49ED-8DE3-93AFCB73FC46}"/>
              </a:ext>
            </a:extLst>
          </p:cNvPr>
          <p:cNvSpPr txBox="1"/>
          <p:nvPr/>
        </p:nvSpPr>
        <p:spPr>
          <a:xfrm>
            <a:off x="5605202" y="3658156"/>
            <a:ext cx="4134767" cy="672727"/>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TASA DE PARTICIPACIÓN EN LA FUERZA DE TRABAJO DE LAS MUJERES EN ESTADOS UNIDOS Y EN MÉXICO EN 2022</a:t>
            </a:r>
          </a:p>
        </p:txBody>
      </p:sp>
      <p:sp>
        <p:nvSpPr>
          <p:cNvPr id="11" name="CuadroTexto 2">
            <a:extLst>
              <a:ext uri="{FF2B5EF4-FFF2-40B4-BE49-F238E27FC236}">
                <a16:creationId xmlns:a16="http://schemas.microsoft.com/office/drawing/2014/main" id="{6C8B6BAC-800B-4E66-A5F7-2DA552E6D883}"/>
              </a:ext>
            </a:extLst>
          </p:cNvPr>
          <p:cNvSpPr txBox="1"/>
          <p:nvPr/>
        </p:nvSpPr>
        <p:spPr>
          <a:xfrm>
            <a:off x="5892797" y="6557306"/>
            <a:ext cx="3240360" cy="400408"/>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Nota: En Estados Unidos se refiere a mujeres de 16 años o más y en México de 15 años o más. </a:t>
            </a:r>
          </a:p>
        </p:txBody>
      </p:sp>
      <p:graphicFrame>
        <p:nvGraphicFramePr>
          <p:cNvPr id="12" name="Gráfico 11">
            <a:extLst>
              <a:ext uri="{FF2B5EF4-FFF2-40B4-BE49-F238E27FC236}">
                <a16:creationId xmlns:a16="http://schemas.microsoft.com/office/drawing/2014/main" id="{2990DEBC-C54D-45A2-8B64-E509B35F21B3}"/>
              </a:ext>
            </a:extLst>
          </p:cNvPr>
          <p:cNvGraphicFramePr>
            <a:graphicFrameLocks/>
          </p:cNvGraphicFramePr>
          <p:nvPr>
            <p:extLst>
              <p:ext uri="{D42A27DB-BD31-4B8C-83A1-F6EECF244321}">
                <p14:modId xmlns:p14="http://schemas.microsoft.com/office/powerpoint/2010/main" val="2943273123"/>
              </p:ext>
            </p:extLst>
          </p:nvPr>
        </p:nvGraphicFramePr>
        <p:xfrm>
          <a:off x="6024471" y="4289772"/>
          <a:ext cx="3715498" cy="2284549"/>
        </p:xfrm>
        <a:graphic>
          <a:graphicData uri="http://schemas.openxmlformats.org/drawingml/2006/chart">
            <c:chart xmlns:c="http://schemas.openxmlformats.org/drawingml/2006/chart" xmlns:r="http://schemas.openxmlformats.org/officeDocument/2006/relationships" r:id="rId5"/>
          </a:graphicData>
        </a:graphic>
      </p:graphicFrame>
      <p:sp>
        <p:nvSpPr>
          <p:cNvPr id="13" name="CuadroTexto 2">
            <a:extLst>
              <a:ext uri="{FF2B5EF4-FFF2-40B4-BE49-F238E27FC236}">
                <a16:creationId xmlns:a16="http://schemas.microsoft.com/office/drawing/2014/main" id="{6C8B6BAC-800B-4E66-A5F7-2DA552E6D883}"/>
              </a:ext>
            </a:extLst>
          </p:cNvPr>
          <p:cNvSpPr txBox="1"/>
          <p:nvPr/>
        </p:nvSpPr>
        <p:spPr>
          <a:xfrm>
            <a:off x="296330" y="6845338"/>
            <a:ext cx="8823226" cy="400408"/>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rPr>
              <a:t>Fuente: Elaborada con extracciones de la base de datos de la American Community Survey de la Oficina de Censos de Estados Unidos y del INEGI.</a:t>
            </a:r>
          </a:p>
        </p:txBody>
      </p:sp>
    </p:spTree>
    <p:extLst>
      <p:ext uri="{BB962C8B-B14F-4D97-AF65-F5344CB8AC3E}">
        <p14:creationId xmlns:p14="http://schemas.microsoft.com/office/powerpoint/2010/main" val="1362897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7AFC2C63-1AEB-EBC5-8ABF-2739DB33813E}"/>
              </a:ext>
            </a:extLst>
          </p:cNvPr>
          <p:cNvSpPr>
            <a:spLocks noGrp="1"/>
          </p:cNvSpPr>
          <p:nvPr>
            <p:ph type="title"/>
          </p:nvPr>
        </p:nvSpPr>
        <p:spPr>
          <a:xfrm>
            <a:off x="628699" y="2475216"/>
            <a:ext cx="8823226" cy="2628292"/>
          </a:xfrm>
        </p:spPr>
        <p:txBody>
          <a:bodyPr/>
          <a:lstStyle/>
          <a:p>
            <a:pPr algn="ctr"/>
            <a:r>
              <a:rPr kumimoji="0" lang="es-MX" sz="4000" b="0" i="0" u="none" strike="noStrike" kern="1200" cap="all" spc="0" normalizeH="0" baseline="0" noProof="0" dirty="0">
                <a:ln>
                  <a:noFill/>
                </a:ln>
                <a:solidFill>
                  <a:srgbClr val="376092"/>
                </a:solidFill>
                <a:effectLst/>
                <a:uLnTx/>
                <a:uFillTx/>
                <a:latin typeface="Helvetica"/>
                <a:ea typeface="+mj-ea"/>
              </a:rPr>
              <a:t>Migración MEXICANA femenina y el ingreso por remesas </a:t>
            </a:r>
            <a:endParaRPr lang="es-MX" sz="4000" cap="all" dirty="0">
              <a:solidFill>
                <a:srgbClr val="376092"/>
              </a:solidFill>
            </a:endParaRPr>
          </a:p>
        </p:txBody>
      </p:sp>
    </p:spTree>
    <p:extLst>
      <p:ext uri="{BB962C8B-B14F-4D97-AF65-F5344CB8AC3E}">
        <p14:creationId xmlns:p14="http://schemas.microsoft.com/office/powerpoint/2010/main" val="1630371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E387BD-E778-43B6-B846-E7CFCB496F4F}"/>
              </a:ext>
            </a:extLst>
          </p:cNvPr>
          <p:cNvSpPr>
            <a:spLocks noGrp="1"/>
          </p:cNvSpPr>
          <p:nvPr>
            <p:ph idx="1"/>
          </p:nvPr>
        </p:nvSpPr>
        <p:spPr>
          <a:xfrm>
            <a:off x="624731" y="332977"/>
            <a:ext cx="8823226" cy="6759847"/>
          </a:xfrm>
        </p:spPr>
        <p:txBody>
          <a:bodyPr>
            <a:normAutofit fontScale="92500" lnSpcReduction="20000"/>
          </a:bodyPr>
          <a:lstStyle/>
          <a:p>
            <a:pPr marL="0" indent="0">
              <a:lnSpc>
                <a:spcPct val="150000"/>
              </a:lnSpc>
              <a:spcBef>
                <a:spcPts val="0"/>
              </a:spcBef>
              <a:buNone/>
            </a:pPr>
            <a:r>
              <a:rPr lang="es-MX" sz="1600" dirty="0"/>
              <a:t>La muestra de este estudio de remesas que BANORTE operó en 2021 y 2022 comprendió a 9,694,304 remesas electrónicas remitidas desde Estados Unidos y 84,398 provenientes de Canadá. </a:t>
            </a:r>
          </a:p>
          <a:p>
            <a:pPr marL="0" indent="0">
              <a:lnSpc>
                <a:spcPct val="150000"/>
              </a:lnSpc>
              <a:spcBef>
                <a:spcPts val="0"/>
              </a:spcBef>
              <a:buNone/>
            </a:pPr>
            <a:r>
              <a:rPr lang="es-MX" sz="1600" dirty="0"/>
              <a:t>La muestra considerada incluyó las siguientes variables para cada remesa:</a:t>
            </a:r>
          </a:p>
          <a:p>
            <a:pPr>
              <a:lnSpc>
                <a:spcPct val="150000"/>
              </a:lnSpc>
              <a:spcBef>
                <a:spcPts val="0"/>
              </a:spcBef>
              <a:buFont typeface="Wingdings" panose="05000000000000000000" pitchFamily="2" charset="2"/>
              <a:buChar char="Ø"/>
            </a:pPr>
            <a:r>
              <a:rPr lang="es-MX" sz="1600" dirty="0"/>
              <a:t>Primer nombre del remitente de la remesa </a:t>
            </a:r>
          </a:p>
          <a:p>
            <a:pPr>
              <a:lnSpc>
                <a:spcPct val="150000"/>
              </a:lnSpc>
              <a:spcBef>
                <a:spcPts val="0"/>
              </a:spcBef>
              <a:buFont typeface="Wingdings" panose="05000000000000000000" pitchFamily="2" charset="2"/>
              <a:buChar char="Ø"/>
            </a:pPr>
            <a:r>
              <a:rPr lang="es-MX" sz="1600" dirty="0"/>
              <a:t>Primer nombre del receptor de la remesa en las recibidas para pago en efectivo</a:t>
            </a:r>
          </a:p>
          <a:p>
            <a:pPr>
              <a:lnSpc>
                <a:spcPct val="150000"/>
              </a:lnSpc>
              <a:spcBef>
                <a:spcPts val="0"/>
              </a:spcBef>
              <a:buFont typeface="Wingdings" panose="05000000000000000000" pitchFamily="2" charset="2"/>
              <a:buChar char="Ø"/>
            </a:pPr>
            <a:r>
              <a:rPr lang="es-MX" sz="1600" dirty="0"/>
              <a:t>Género del receptor de las remesas depositadas en una cuenta bancaria </a:t>
            </a:r>
          </a:p>
          <a:p>
            <a:pPr>
              <a:lnSpc>
                <a:spcPct val="150000"/>
              </a:lnSpc>
              <a:spcBef>
                <a:spcPts val="0"/>
              </a:spcBef>
              <a:buFont typeface="Wingdings" panose="05000000000000000000" pitchFamily="2" charset="2"/>
              <a:buChar char="Ø"/>
            </a:pPr>
            <a:r>
              <a:rPr lang="es-MX" sz="1600" dirty="0"/>
              <a:t>Monto de la remesa electrónica enviada</a:t>
            </a:r>
          </a:p>
          <a:p>
            <a:pPr>
              <a:lnSpc>
                <a:spcPct val="150000"/>
              </a:lnSpc>
              <a:spcBef>
                <a:spcPts val="0"/>
              </a:spcBef>
              <a:buFont typeface="Wingdings" panose="05000000000000000000" pitchFamily="2" charset="2"/>
              <a:buChar char="Ø"/>
            </a:pPr>
            <a:r>
              <a:rPr lang="es-MX" sz="1600" dirty="0"/>
              <a:t>Si la remesa se pagó en efectivo o se depositó en una cuenta bancaria</a:t>
            </a:r>
          </a:p>
          <a:p>
            <a:pPr>
              <a:lnSpc>
                <a:spcPct val="150000"/>
              </a:lnSpc>
              <a:spcBef>
                <a:spcPts val="0"/>
              </a:spcBef>
              <a:buFont typeface="Wingdings" panose="05000000000000000000" pitchFamily="2" charset="2"/>
              <a:buChar char="Ø"/>
            </a:pPr>
            <a:r>
              <a:rPr lang="es-MX" sz="1600" dirty="0"/>
              <a:t>Si el receptor de la remesa depositada en cuenta dispone de banca en línea y/o si cuenta con un crédito de Banorte</a:t>
            </a:r>
          </a:p>
          <a:p>
            <a:pPr>
              <a:lnSpc>
                <a:spcPct val="150000"/>
              </a:lnSpc>
              <a:spcBef>
                <a:spcPts val="0"/>
              </a:spcBef>
              <a:buFont typeface="Wingdings" panose="05000000000000000000" pitchFamily="2" charset="2"/>
              <a:buChar char="Ø"/>
            </a:pPr>
            <a:r>
              <a:rPr lang="es-MX" sz="1600" dirty="0"/>
              <a:t>Un número de referencia de los clientes receptores de remesas depositadas en una cuenta bancaria, lo que permite seguirlos en el tiempo</a:t>
            </a:r>
          </a:p>
          <a:p>
            <a:pPr>
              <a:lnSpc>
                <a:spcPct val="150000"/>
              </a:lnSpc>
              <a:spcBef>
                <a:spcPts val="0"/>
              </a:spcBef>
              <a:buFont typeface="Wingdings" panose="05000000000000000000" pitchFamily="2" charset="2"/>
              <a:buChar char="Ø"/>
            </a:pPr>
            <a:r>
              <a:rPr lang="es-MX" sz="1600" dirty="0"/>
              <a:t>Rango de edad del receptor de las remesas depositadas en cuenta bancaria</a:t>
            </a:r>
          </a:p>
          <a:p>
            <a:pPr>
              <a:lnSpc>
                <a:spcPct val="150000"/>
              </a:lnSpc>
              <a:spcBef>
                <a:spcPts val="0"/>
              </a:spcBef>
              <a:buFont typeface="Wingdings" panose="05000000000000000000" pitchFamily="2" charset="2"/>
              <a:buChar char="Ø"/>
            </a:pPr>
            <a:r>
              <a:rPr lang="es-MX" sz="1600" dirty="0"/>
              <a:t>Lugar y fecha del envío de la remesa desde Estados Unidos</a:t>
            </a:r>
          </a:p>
          <a:p>
            <a:pPr>
              <a:lnSpc>
                <a:spcPct val="150000"/>
              </a:lnSpc>
              <a:spcBef>
                <a:spcPts val="0"/>
              </a:spcBef>
              <a:buFont typeface="Wingdings" panose="05000000000000000000" pitchFamily="2" charset="2"/>
              <a:buChar char="Ø"/>
            </a:pPr>
            <a:r>
              <a:rPr lang="es-MX" sz="1600" dirty="0"/>
              <a:t>Lugar y fecha del cobro/recepción de la remesa en México</a:t>
            </a:r>
          </a:p>
          <a:p>
            <a:pPr marL="0" indent="0">
              <a:lnSpc>
                <a:spcPct val="150000"/>
              </a:lnSpc>
              <a:spcBef>
                <a:spcPts val="0"/>
              </a:spcBef>
              <a:buNone/>
            </a:pPr>
            <a:r>
              <a:rPr lang="es-MX" sz="1600" dirty="0"/>
              <a:t>La utilización del primer nombre de los remitentes, así como de los receptores de las pagadas en efectivo permite identificar su género, pero mantiene la confidencialidad de las personas que participan en la transacción, ya que la muestra de remesas no incluyó los apellidos de remitentes y receptores. Para la identificación del género se trabajó con archivos de miles de nombres de hombre y de mujer y un reducido número de remesas electrónicas a las que no se les pudo identificar el género se excluyó de la base de datos del estudio.</a:t>
            </a:r>
          </a:p>
        </p:txBody>
      </p:sp>
      <p:sp>
        <p:nvSpPr>
          <p:cNvPr id="4" name="Marcador de número de diapositiva 3">
            <a:extLst>
              <a:ext uri="{FF2B5EF4-FFF2-40B4-BE49-F238E27FC236}">
                <a16:creationId xmlns:a16="http://schemas.microsoft.com/office/drawing/2014/main" id="{6D17AF02-B4F9-4DC0-9B94-54F5EBC2DD21}"/>
              </a:ext>
            </a:extLst>
          </p:cNvPr>
          <p:cNvSpPr>
            <a:spLocks noGrp="1"/>
          </p:cNvSpPr>
          <p:nvPr>
            <p:ph type="sldNum" sz="quarter" idx="12"/>
          </p:nvPr>
        </p:nvSpPr>
        <p:spPr/>
        <p:txBody>
          <a:bodyPr/>
          <a:lstStyle/>
          <a:p>
            <a:r>
              <a:rPr lang="es-MX" dirty="0">
                <a:solidFill>
                  <a:prstClr val="white"/>
                </a:solidFill>
              </a:rPr>
              <a:t>12</a:t>
            </a:r>
          </a:p>
        </p:txBody>
      </p:sp>
    </p:spTree>
    <p:extLst>
      <p:ext uri="{BB962C8B-B14F-4D97-AF65-F5344CB8AC3E}">
        <p14:creationId xmlns:p14="http://schemas.microsoft.com/office/powerpoint/2010/main" val="3110075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0BEEB-47FC-4167-805A-B2E0379D7322}"/>
              </a:ext>
            </a:extLst>
          </p:cNvPr>
          <p:cNvSpPr>
            <a:spLocks noGrp="1"/>
          </p:cNvSpPr>
          <p:nvPr>
            <p:ph type="title"/>
          </p:nvPr>
        </p:nvSpPr>
        <p:spPr>
          <a:xfrm>
            <a:off x="624731" y="212247"/>
            <a:ext cx="8823226" cy="676709"/>
          </a:xfrm>
        </p:spPr>
        <p:txBody>
          <a:bodyPr/>
          <a:lstStyle/>
          <a:p>
            <a:r>
              <a:rPr lang="es-MX" sz="2000" dirty="0"/>
              <a:t>DISTRIBUCIÓN DE LAS REMESAS SEGÚN GÉNERO DEL REMITENTE Y RECEPTOR </a:t>
            </a:r>
          </a:p>
        </p:txBody>
      </p:sp>
      <p:sp>
        <p:nvSpPr>
          <p:cNvPr id="3" name="Marcador de contenido 2">
            <a:extLst>
              <a:ext uri="{FF2B5EF4-FFF2-40B4-BE49-F238E27FC236}">
                <a16:creationId xmlns:a16="http://schemas.microsoft.com/office/drawing/2014/main" id="{D9CBDD29-2E8D-49FC-9B27-59181AF2F5A4}"/>
              </a:ext>
            </a:extLst>
          </p:cNvPr>
          <p:cNvSpPr>
            <a:spLocks noGrp="1"/>
          </p:cNvSpPr>
          <p:nvPr>
            <p:ph idx="1"/>
          </p:nvPr>
        </p:nvSpPr>
        <p:spPr>
          <a:xfrm>
            <a:off x="639799" y="837034"/>
            <a:ext cx="8823226" cy="1605404"/>
          </a:xfrm>
        </p:spPr>
        <p:txBody>
          <a:bodyPr>
            <a:normAutofit/>
          </a:bodyPr>
          <a:lstStyle/>
          <a:p>
            <a:pPr marL="0" indent="0">
              <a:buNone/>
            </a:pPr>
            <a:r>
              <a:rPr lang="es-MX" sz="1300" dirty="0">
                <a:latin typeface="Helvetica" panose="020B0604020202030204" pitchFamily="34" charset="0"/>
              </a:rPr>
              <a:t>Del total de remesas electrónicas consideradas en la muestra provenientes en 2021-2022 de Estados Unidos, el 64.4% de los envíos fueron para depósito en cuenta, lo que indica un creciente grado de inclusión financiera de los receptores de remesas que atiende Banorte. El 32.9% de tales remesas fueron enviadas por mujeres, lo que representó el 28.6% del valor total en pesos y en dólares de tales transferencias. El menor porcentaje del monto que del número de envíos indica que la remesa promedio es menor en las enviadas por mujeres que en las remitidas por hombres. Por otro lado, las mujeres representan el principal grupo beneficiario de las remesas, tanto en el número de transferencias como en su valor en pesos y dólares. </a:t>
            </a:r>
          </a:p>
        </p:txBody>
      </p:sp>
      <p:sp>
        <p:nvSpPr>
          <p:cNvPr id="4" name="Marcador de número de diapositiva 3">
            <a:extLst>
              <a:ext uri="{FF2B5EF4-FFF2-40B4-BE49-F238E27FC236}">
                <a16:creationId xmlns:a16="http://schemas.microsoft.com/office/drawing/2014/main" id="{1CBBCC1E-7349-47F9-8573-53F7DB128CE0}"/>
              </a:ext>
            </a:extLst>
          </p:cNvPr>
          <p:cNvSpPr>
            <a:spLocks noGrp="1"/>
          </p:cNvSpPr>
          <p:nvPr>
            <p:ph type="sldNum" sz="quarter" idx="12"/>
          </p:nvPr>
        </p:nvSpPr>
        <p:spPr/>
        <p:txBody>
          <a:bodyPr/>
          <a:lstStyle/>
          <a:p>
            <a:r>
              <a:rPr lang="es-MX" dirty="0">
                <a:solidFill>
                  <a:prstClr val="white"/>
                </a:solidFill>
              </a:rPr>
              <a:t>13</a:t>
            </a:r>
          </a:p>
        </p:txBody>
      </p:sp>
      <p:sp>
        <p:nvSpPr>
          <p:cNvPr id="12" name="CuadroTexto 1">
            <a:extLst>
              <a:ext uri="{FF2B5EF4-FFF2-40B4-BE49-F238E27FC236}">
                <a16:creationId xmlns:a16="http://schemas.microsoft.com/office/drawing/2014/main" id="{141C3D1F-FB02-4386-8FAE-5E3EE66AA5A6}"/>
              </a:ext>
            </a:extLst>
          </p:cNvPr>
          <p:cNvSpPr txBox="1"/>
          <p:nvPr/>
        </p:nvSpPr>
        <p:spPr>
          <a:xfrm>
            <a:off x="918477" y="2197335"/>
            <a:ext cx="8029575" cy="72793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ESTRUCTURA DEL NÚMERO DE REMESAS ELECTRÓNICAS ENVIADAS Y DEL MONTO DE REMESAS SEGÚN EL GÉNERO DEL REMITENTE Y DEL RECEPTOR EN 2021-2022</a:t>
            </a:r>
            <a:endParaRPr kumimoji="0" lang="es-MX" sz="12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endParaRPr>
          </a:p>
        </p:txBody>
      </p:sp>
      <p:sp>
        <p:nvSpPr>
          <p:cNvPr id="14" name="CuadroTexto 24">
            <a:extLst>
              <a:ext uri="{FF2B5EF4-FFF2-40B4-BE49-F238E27FC236}">
                <a16:creationId xmlns:a16="http://schemas.microsoft.com/office/drawing/2014/main" id="{D787BF56-913B-4C15-927A-BF8B07D4C3CF}"/>
              </a:ext>
            </a:extLst>
          </p:cNvPr>
          <p:cNvSpPr txBox="1"/>
          <p:nvPr/>
        </p:nvSpPr>
        <p:spPr>
          <a:xfrm>
            <a:off x="620337" y="6814839"/>
            <a:ext cx="5676900" cy="2857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Fuente: CEMLA y BANORTE </a:t>
            </a:r>
            <a:endParaRPr kumimoji="0" lang="es-MX" sz="10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endParaRPr>
          </a:p>
        </p:txBody>
      </p:sp>
      <p:pic>
        <p:nvPicPr>
          <p:cNvPr id="36" name="Imagen 35">
            <a:extLst>
              <a:ext uri="{FF2B5EF4-FFF2-40B4-BE49-F238E27FC236}">
                <a16:creationId xmlns:a16="http://schemas.microsoft.com/office/drawing/2014/main" id="{9CDC95E1-05DF-C70D-D7E0-5E0574497239}"/>
              </a:ext>
            </a:extLst>
          </p:cNvPr>
          <p:cNvPicPr>
            <a:picLocks noChangeAspect="1"/>
          </p:cNvPicPr>
          <p:nvPr/>
        </p:nvPicPr>
        <p:blipFill>
          <a:blip r:embed="rId3"/>
          <a:stretch>
            <a:fillRect/>
          </a:stretch>
        </p:blipFill>
        <p:spPr>
          <a:xfrm>
            <a:off x="1623618" y="2758614"/>
            <a:ext cx="6833388" cy="4199100"/>
          </a:xfrm>
          <a:prstGeom prst="rect">
            <a:avLst/>
          </a:prstGeom>
        </p:spPr>
      </p:pic>
    </p:spTree>
    <p:extLst>
      <p:ext uri="{BB962C8B-B14F-4D97-AF65-F5344CB8AC3E}">
        <p14:creationId xmlns:p14="http://schemas.microsoft.com/office/powerpoint/2010/main" val="65434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7AFC2C63-1AEB-EBC5-8ABF-2739DB33813E}"/>
              </a:ext>
            </a:extLst>
          </p:cNvPr>
          <p:cNvSpPr>
            <a:spLocks noGrp="1"/>
          </p:cNvSpPr>
          <p:nvPr>
            <p:ph type="title"/>
          </p:nvPr>
        </p:nvSpPr>
        <p:spPr>
          <a:xfrm>
            <a:off x="628699" y="2745246"/>
            <a:ext cx="8823226" cy="2088232"/>
          </a:xfrm>
        </p:spPr>
        <p:txBody>
          <a:bodyPr/>
          <a:lstStyle/>
          <a:p>
            <a:pPr algn="ctr"/>
            <a:r>
              <a:rPr lang="es-MX" sz="4000" cap="all" dirty="0">
                <a:solidFill>
                  <a:srgbClr val="376092"/>
                </a:solidFill>
              </a:rPr>
              <a:t>INTRODUCCIÓN</a:t>
            </a:r>
          </a:p>
        </p:txBody>
      </p:sp>
    </p:spTree>
    <p:extLst>
      <p:ext uri="{BB962C8B-B14F-4D97-AF65-F5344CB8AC3E}">
        <p14:creationId xmlns:p14="http://schemas.microsoft.com/office/powerpoint/2010/main" val="1645099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962BA-9BE8-004C-9B12-D8B06634E33D}"/>
              </a:ext>
            </a:extLst>
          </p:cNvPr>
          <p:cNvSpPr>
            <a:spLocks noGrp="1"/>
          </p:cNvSpPr>
          <p:nvPr>
            <p:ph type="title"/>
          </p:nvPr>
        </p:nvSpPr>
        <p:spPr>
          <a:xfrm>
            <a:off x="624731" y="212248"/>
            <a:ext cx="8823226" cy="840810"/>
          </a:xfrm>
        </p:spPr>
        <p:txBody>
          <a:bodyPr/>
          <a:lstStyle/>
          <a:p>
            <a:r>
              <a:rPr lang="es-MX" dirty="0"/>
              <a:t>A QUIÉN ENVÍAN LAS REMESAS LOS HOMBRES Y LAS MUJERES </a:t>
            </a:r>
          </a:p>
        </p:txBody>
      </p:sp>
      <p:sp>
        <p:nvSpPr>
          <p:cNvPr id="3" name="Marcador de contenido 2">
            <a:extLst>
              <a:ext uri="{FF2B5EF4-FFF2-40B4-BE49-F238E27FC236}">
                <a16:creationId xmlns:a16="http://schemas.microsoft.com/office/drawing/2014/main" id="{09136F1F-BB36-2601-BBFC-F9ACEC426714}"/>
              </a:ext>
            </a:extLst>
          </p:cNvPr>
          <p:cNvSpPr>
            <a:spLocks noGrp="1"/>
          </p:cNvSpPr>
          <p:nvPr>
            <p:ph idx="1"/>
          </p:nvPr>
        </p:nvSpPr>
        <p:spPr>
          <a:xfrm>
            <a:off x="624731" y="1029820"/>
            <a:ext cx="9094649" cy="2563723"/>
          </a:xfrm>
        </p:spPr>
        <p:txBody>
          <a:bodyPr>
            <a:normAutofit/>
          </a:bodyPr>
          <a:lstStyle/>
          <a:p>
            <a:pPr marL="0" indent="0">
              <a:buNone/>
            </a:pPr>
            <a:r>
              <a:rPr lang="es-MX" sz="1600" dirty="0"/>
              <a:t>Los resultados de la muestra indican que tanto en el caso de las remesas enviadas por hombres como por mujeres el principal grupo beneficiario son mujeres. En el caso de las enviadas por mujeres fueron mujeres las beneficiarias del 62.7% del número de transferencias, con 61.2% en las enviadas para depósito en cuenta y 65.5% en las remitidas para pago en efectivo. </a:t>
            </a:r>
          </a:p>
          <a:p>
            <a:pPr marL="0" indent="0">
              <a:buNone/>
            </a:pPr>
            <a:r>
              <a:rPr lang="es-MX" sz="1600" dirty="0"/>
              <a:t>Tales receptoras deben estar integradas principalmente por madres de las remitentes, hermanas y posiblemente hijas. Por su parte, en las remesas enviadas por hombres las mujeres resultaron beneficiarias del 67.1% del número de envíos. Dicho grupo receptor posiblemente se integre por madres de los remitente, parejas, hermanas e hijas. </a:t>
            </a:r>
          </a:p>
        </p:txBody>
      </p:sp>
      <p:sp>
        <p:nvSpPr>
          <p:cNvPr id="4" name="Marcador de número de diapositiva 3">
            <a:extLst>
              <a:ext uri="{FF2B5EF4-FFF2-40B4-BE49-F238E27FC236}">
                <a16:creationId xmlns:a16="http://schemas.microsoft.com/office/drawing/2014/main" id="{36EFAE87-C58E-79BC-57E8-77940E012B77}"/>
              </a:ext>
            </a:extLst>
          </p:cNvPr>
          <p:cNvSpPr>
            <a:spLocks noGrp="1"/>
          </p:cNvSpPr>
          <p:nvPr>
            <p:ph type="sldNum" sz="quarter" idx="12"/>
          </p:nvPr>
        </p:nvSpPr>
        <p:spPr/>
        <p:txBody>
          <a:bodyPr/>
          <a:lstStyle/>
          <a:p>
            <a:r>
              <a:rPr lang="es-MX" dirty="0">
                <a:solidFill>
                  <a:prstClr val="white"/>
                </a:solidFill>
              </a:rPr>
              <a:t>14</a:t>
            </a:r>
          </a:p>
        </p:txBody>
      </p:sp>
      <p:sp>
        <p:nvSpPr>
          <p:cNvPr id="5" name="CuadroTexto 1">
            <a:extLst>
              <a:ext uri="{FF2B5EF4-FFF2-40B4-BE49-F238E27FC236}">
                <a16:creationId xmlns:a16="http://schemas.microsoft.com/office/drawing/2014/main" id="{24893824-EA2C-40FA-BDB9-6605B97C1DD5}"/>
              </a:ext>
            </a:extLst>
          </p:cNvPr>
          <p:cNvSpPr txBox="1"/>
          <p:nvPr/>
        </p:nvSpPr>
        <p:spPr>
          <a:xfrm>
            <a:off x="2427969" y="3356644"/>
            <a:ext cx="5232400" cy="88128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GÉNERO DEL RECEPTOR DE LAS REMESAS ELECTRÓNICAS ENVIADAS POR HOMBRES Y MUJERES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Distribución porcentual según género del receptor</a:t>
            </a:r>
          </a:p>
        </p:txBody>
      </p:sp>
      <p:sp>
        <p:nvSpPr>
          <p:cNvPr id="7" name="CuadroTexto 26">
            <a:extLst>
              <a:ext uri="{FF2B5EF4-FFF2-40B4-BE49-F238E27FC236}">
                <a16:creationId xmlns:a16="http://schemas.microsoft.com/office/drawing/2014/main" id="{AC7E90EF-B06C-49CD-BE4D-45F7C4B7396F}"/>
              </a:ext>
            </a:extLst>
          </p:cNvPr>
          <p:cNvSpPr txBox="1"/>
          <p:nvPr/>
        </p:nvSpPr>
        <p:spPr>
          <a:xfrm>
            <a:off x="2826891" y="6710383"/>
            <a:ext cx="3456384" cy="26171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Fuente: CEMLA y BANORTE.</a:t>
            </a:r>
            <a:endParaRPr kumimoji="0" lang="es-MX" sz="10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endParaRPr>
          </a:p>
        </p:txBody>
      </p:sp>
      <p:grpSp>
        <p:nvGrpSpPr>
          <p:cNvPr id="6" name="Grupo 5">
            <a:extLst>
              <a:ext uri="{FF2B5EF4-FFF2-40B4-BE49-F238E27FC236}">
                <a16:creationId xmlns:a16="http://schemas.microsoft.com/office/drawing/2014/main" id="{972B0E2D-FA85-45D3-B843-C51B44C43ADB}"/>
              </a:ext>
            </a:extLst>
          </p:cNvPr>
          <p:cNvGrpSpPr/>
          <p:nvPr/>
        </p:nvGrpSpPr>
        <p:grpSpPr>
          <a:xfrm>
            <a:off x="2304008" y="4237933"/>
            <a:ext cx="5232400" cy="2483838"/>
            <a:chOff x="25400" y="48063"/>
            <a:chExt cx="5232400" cy="2477650"/>
          </a:xfrm>
        </p:grpSpPr>
        <p:graphicFrame>
          <p:nvGraphicFramePr>
            <p:cNvPr id="8" name="Gráfico 7">
              <a:extLst>
                <a:ext uri="{FF2B5EF4-FFF2-40B4-BE49-F238E27FC236}">
                  <a16:creationId xmlns:a16="http://schemas.microsoft.com/office/drawing/2014/main" id="{86A26997-8DAC-53CB-391E-C0811B09F7C3}"/>
                </a:ext>
              </a:extLst>
            </p:cNvPr>
            <p:cNvGraphicFramePr/>
            <p:nvPr>
              <p:extLst>
                <p:ext uri="{D42A27DB-BD31-4B8C-83A1-F6EECF244321}">
                  <p14:modId xmlns:p14="http://schemas.microsoft.com/office/powerpoint/2010/main" val="1260991859"/>
                </p:ext>
              </p:extLst>
            </p:nvPr>
          </p:nvGraphicFramePr>
          <p:xfrm>
            <a:off x="25400" y="347663"/>
            <a:ext cx="2984500" cy="217646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4">
              <a:extLst>
                <a:ext uri="{FF2B5EF4-FFF2-40B4-BE49-F238E27FC236}">
                  <a16:creationId xmlns:a16="http://schemas.microsoft.com/office/drawing/2014/main" id="{A5B5C7D8-4885-29BB-F62A-AA18923845AF}"/>
                </a:ext>
              </a:extLst>
            </p:cNvPr>
            <p:cNvSpPr txBox="1"/>
            <p:nvPr/>
          </p:nvSpPr>
          <p:spPr>
            <a:xfrm>
              <a:off x="603249" y="263449"/>
              <a:ext cx="1946288" cy="2792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200" dirty="0">
                  <a:latin typeface="Helvetica" panose="020B0500000000000000" pitchFamily="34" charset="0"/>
                </a:rPr>
                <a:t>Enviadas por mujeres</a:t>
              </a:r>
            </a:p>
          </p:txBody>
        </p:sp>
        <p:sp>
          <p:nvSpPr>
            <p:cNvPr id="10" name="CuadroTexto 5">
              <a:extLst>
                <a:ext uri="{FF2B5EF4-FFF2-40B4-BE49-F238E27FC236}">
                  <a16:creationId xmlns:a16="http://schemas.microsoft.com/office/drawing/2014/main" id="{B66037E8-598E-FA05-AB22-61B58D26978A}"/>
                </a:ext>
              </a:extLst>
            </p:cNvPr>
            <p:cNvSpPr txBox="1"/>
            <p:nvPr/>
          </p:nvSpPr>
          <p:spPr>
            <a:xfrm>
              <a:off x="2919227" y="263449"/>
              <a:ext cx="1971675" cy="2919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200" dirty="0">
                  <a:latin typeface="Helvetica" panose="020B0500000000000000" pitchFamily="34" charset="0"/>
                </a:rPr>
                <a:t>Enviadas por hombres</a:t>
              </a:r>
            </a:p>
          </p:txBody>
        </p:sp>
        <p:sp>
          <p:nvSpPr>
            <p:cNvPr id="11" name="CuadroTexto 6">
              <a:extLst>
                <a:ext uri="{FF2B5EF4-FFF2-40B4-BE49-F238E27FC236}">
                  <a16:creationId xmlns:a16="http://schemas.microsoft.com/office/drawing/2014/main" id="{02207B74-5CC9-9B66-981E-06C85AF1354B}"/>
                </a:ext>
              </a:extLst>
            </p:cNvPr>
            <p:cNvSpPr txBox="1"/>
            <p:nvPr/>
          </p:nvSpPr>
          <p:spPr>
            <a:xfrm>
              <a:off x="839788" y="1279525"/>
              <a:ext cx="617537" cy="33337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100" dirty="0">
                  <a:latin typeface="Helvetica" panose="020B0500000000000000" pitchFamily="34" charset="0"/>
                </a:rPr>
                <a:t>Mujer</a:t>
              </a:r>
            </a:p>
          </p:txBody>
        </p:sp>
        <p:sp>
          <p:nvSpPr>
            <p:cNvPr id="12" name="CuadroTexto 7">
              <a:extLst>
                <a:ext uri="{FF2B5EF4-FFF2-40B4-BE49-F238E27FC236}">
                  <a16:creationId xmlns:a16="http://schemas.microsoft.com/office/drawing/2014/main" id="{5C1EFCEA-4BD9-EC5D-F583-75A2C9B861A4}"/>
                </a:ext>
              </a:extLst>
            </p:cNvPr>
            <p:cNvSpPr txBox="1"/>
            <p:nvPr/>
          </p:nvSpPr>
          <p:spPr>
            <a:xfrm>
              <a:off x="1506538" y="1327010"/>
              <a:ext cx="1027112" cy="2731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100" dirty="0">
                  <a:solidFill>
                    <a:schemeClr val="bg1"/>
                  </a:solidFill>
                  <a:latin typeface="Helvetica" panose="020B0500000000000000" pitchFamily="34" charset="0"/>
                </a:rPr>
                <a:t>Hombre</a:t>
              </a:r>
            </a:p>
          </p:txBody>
        </p:sp>
        <p:graphicFrame>
          <p:nvGraphicFramePr>
            <p:cNvPr id="13" name="Gráfico 12">
              <a:extLst>
                <a:ext uri="{FF2B5EF4-FFF2-40B4-BE49-F238E27FC236}">
                  <a16:creationId xmlns:a16="http://schemas.microsoft.com/office/drawing/2014/main" id="{D5B181EA-B753-015A-95C8-7C2055BFDCE5}"/>
                </a:ext>
              </a:extLst>
            </p:cNvPr>
            <p:cNvGraphicFramePr>
              <a:graphicFrameLocks/>
            </p:cNvGraphicFramePr>
            <p:nvPr>
              <p:extLst>
                <p:ext uri="{D42A27DB-BD31-4B8C-83A1-F6EECF244321}">
                  <p14:modId xmlns:p14="http://schemas.microsoft.com/office/powerpoint/2010/main" val="1955490892"/>
                </p:ext>
              </p:extLst>
            </p:nvPr>
          </p:nvGraphicFramePr>
          <p:xfrm>
            <a:off x="2276475" y="346075"/>
            <a:ext cx="2981325" cy="2179638"/>
          </p:xfrm>
          <a:graphic>
            <a:graphicData uri="http://schemas.openxmlformats.org/drawingml/2006/chart">
              <c:chart xmlns:c="http://schemas.openxmlformats.org/drawingml/2006/chart" xmlns:r="http://schemas.openxmlformats.org/officeDocument/2006/relationships" r:id="rId4"/>
            </a:graphicData>
          </a:graphic>
        </p:graphicFrame>
        <p:sp>
          <p:nvSpPr>
            <p:cNvPr id="14" name="CuadroTexto 9">
              <a:extLst>
                <a:ext uri="{FF2B5EF4-FFF2-40B4-BE49-F238E27FC236}">
                  <a16:creationId xmlns:a16="http://schemas.microsoft.com/office/drawing/2014/main" id="{EFFAAE80-55C2-03F0-9898-B82A36166EC9}"/>
                </a:ext>
              </a:extLst>
            </p:cNvPr>
            <p:cNvSpPr txBox="1"/>
            <p:nvPr/>
          </p:nvSpPr>
          <p:spPr>
            <a:xfrm>
              <a:off x="3087688" y="1317625"/>
              <a:ext cx="614362" cy="3429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100" dirty="0">
                  <a:latin typeface="Helvetica" panose="020B0500000000000000" pitchFamily="34" charset="0"/>
                </a:rPr>
                <a:t>Mujer</a:t>
              </a:r>
            </a:p>
          </p:txBody>
        </p:sp>
        <p:sp>
          <p:nvSpPr>
            <p:cNvPr id="15" name="CuadroTexto 10">
              <a:extLst>
                <a:ext uri="{FF2B5EF4-FFF2-40B4-BE49-F238E27FC236}">
                  <a16:creationId xmlns:a16="http://schemas.microsoft.com/office/drawing/2014/main" id="{012748C5-910B-BEBB-7D18-1BA50EA80049}"/>
                </a:ext>
              </a:extLst>
            </p:cNvPr>
            <p:cNvSpPr txBox="1"/>
            <p:nvPr/>
          </p:nvSpPr>
          <p:spPr>
            <a:xfrm>
              <a:off x="3792538" y="1225410"/>
              <a:ext cx="1027112" cy="2731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100">
                  <a:solidFill>
                    <a:schemeClr val="bg1"/>
                  </a:solidFill>
                  <a:latin typeface="Helvetica" panose="020B0500000000000000" pitchFamily="34" charset="0"/>
                </a:rPr>
                <a:t>Hombre</a:t>
              </a:r>
            </a:p>
          </p:txBody>
        </p:sp>
        <p:sp>
          <p:nvSpPr>
            <p:cNvPr id="16" name="CuadroTexto 11">
              <a:extLst>
                <a:ext uri="{FF2B5EF4-FFF2-40B4-BE49-F238E27FC236}">
                  <a16:creationId xmlns:a16="http://schemas.microsoft.com/office/drawing/2014/main" id="{F3FF7B81-8550-2506-7133-1A3296514062}"/>
                </a:ext>
              </a:extLst>
            </p:cNvPr>
            <p:cNvSpPr txBox="1"/>
            <p:nvPr/>
          </p:nvSpPr>
          <p:spPr>
            <a:xfrm>
              <a:off x="635063" y="48063"/>
              <a:ext cx="4419600" cy="219074"/>
            </a:xfrm>
            <a:prstGeom prst="rect">
              <a:avLst/>
            </a:prstGeom>
            <a:solidFill>
              <a:srgbClr val="E3E7ED"/>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200" dirty="0">
                  <a:latin typeface="Helvetica" panose="020B0500000000000000" pitchFamily="34" charset="0"/>
                </a:rPr>
                <a:t>Total</a:t>
              </a:r>
              <a:r>
                <a:rPr lang="es-MX" sz="1200" baseline="0" dirty="0">
                  <a:latin typeface="Helvetica" panose="020B0500000000000000" pitchFamily="34" charset="0"/>
                </a:rPr>
                <a:t> de remesas</a:t>
              </a:r>
              <a:endParaRPr lang="es-MX" sz="1200" dirty="0">
                <a:latin typeface="Helvetica" panose="020B0500000000000000" pitchFamily="34" charset="0"/>
              </a:endParaRPr>
            </a:p>
          </p:txBody>
        </p:sp>
      </p:grpSp>
    </p:spTree>
    <p:extLst>
      <p:ext uri="{BB962C8B-B14F-4D97-AF65-F5344CB8AC3E}">
        <p14:creationId xmlns:p14="http://schemas.microsoft.com/office/powerpoint/2010/main" val="1193773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909A4F-A205-4EEB-ADE1-CE6B9DE92A03}"/>
              </a:ext>
            </a:extLst>
          </p:cNvPr>
          <p:cNvSpPr>
            <a:spLocks noGrp="1"/>
          </p:cNvSpPr>
          <p:nvPr>
            <p:ph type="title"/>
          </p:nvPr>
        </p:nvSpPr>
        <p:spPr>
          <a:xfrm>
            <a:off x="624731" y="188962"/>
            <a:ext cx="8823226" cy="692441"/>
          </a:xfrm>
        </p:spPr>
        <p:txBody>
          <a:bodyPr/>
          <a:lstStyle/>
          <a:p>
            <a:r>
              <a:rPr lang="es-MX" sz="2000" dirty="0"/>
              <a:t>MONTO DE LA REMESA ELECTRÓNCIA SEGÚN GÉNERO DEL REMITENTE Y RECEPTOR </a:t>
            </a:r>
          </a:p>
        </p:txBody>
      </p:sp>
      <p:sp>
        <p:nvSpPr>
          <p:cNvPr id="3" name="Marcador de contenido 2">
            <a:extLst>
              <a:ext uri="{FF2B5EF4-FFF2-40B4-BE49-F238E27FC236}">
                <a16:creationId xmlns:a16="http://schemas.microsoft.com/office/drawing/2014/main" id="{0070F7FF-A63F-42E3-BB3D-FDB201BE546C}"/>
              </a:ext>
            </a:extLst>
          </p:cNvPr>
          <p:cNvSpPr>
            <a:spLocks noGrp="1"/>
          </p:cNvSpPr>
          <p:nvPr>
            <p:ph idx="1"/>
          </p:nvPr>
        </p:nvSpPr>
        <p:spPr>
          <a:xfrm>
            <a:off x="624731" y="837034"/>
            <a:ext cx="8823226" cy="2238983"/>
          </a:xfrm>
        </p:spPr>
        <p:txBody>
          <a:bodyPr>
            <a:normAutofit fontScale="92500" lnSpcReduction="10000"/>
          </a:bodyPr>
          <a:lstStyle/>
          <a:p>
            <a:pPr marL="0" indent="0">
              <a:buNone/>
            </a:pPr>
            <a:r>
              <a:rPr lang="es-MX" sz="1600" dirty="0">
                <a:latin typeface="Helvetica" panose="020B0604020202030204" pitchFamily="34" charset="0"/>
              </a:rPr>
              <a:t>Al considerar en la muestra a los montos de las remesas electrónicas enviadas desde Estados Unidos a México en 2021 y 2022, destaca lo siguiente: i) La remesa promedio fue de 593 dólares, monto que superó a la del total de los envíos de remesas electrónicas a México, que en esos dos años, considerando cifras del Banco de México, fue de 383 dólares; </a:t>
            </a:r>
            <a:r>
              <a:rPr lang="es-MX" sz="1600" dirty="0" err="1">
                <a:latin typeface="Helvetica" panose="020B0604020202030204" pitchFamily="34" charset="0"/>
              </a:rPr>
              <a:t>ii</a:t>
            </a:r>
            <a:r>
              <a:rPr lang="es-MX" sz="1600" dirty="0">
                <a:latin typeface="Helvetica" panose="020B0604020202030204" pitchFamily="34" charset="0"/>
              </a:rPr>
              <a:t>) La remesa electrónica promedio para pago en efectivo superó de manera significativa a la depositada en cuenta bancaria, 739 dólares versus 512 dólares; </a:t>
            </a:r>
            <a:r>
              <a:rPr lang="es-MX" sz="1600" dirty="0" err="1">
                <a:latin typeface="Helvetica" panose="020B0604020202030204" pitchFamily="34" charset="0"/>
              </a:rPr>
              <a:t>iii</a:t>
            </a:r>
            <a:r>
              <a:rPr lang="es-MX" sz="1600" dirty="0">
                <a:latin typeface="Helvetica" panose="020B0604020202030204" pitchFamily="34" charset="0"/>
              </a:rPr>
              <a:t>) La remesa promedio enviada por hombres fue mayor que la remitida por mujeres, 631 dólares comparado con 515 dólares; </a:t>
            </a:r>
            <a:r>
              <a:rPr lang="es-MX" sz="1600" dirty="0" err="1">
                <a:latin typeface="Helvetica" panose="020B0604020202030204" pitchFamily="34" charset="0"/>
              </a:rPr>
              <a:t>iv</a:t>
            </a:r>
            <a:r>
              <a:rPr lang="es-MX" sz="1600" dirty="0">
                <a:latin typeface="Helvetica" panose="020B0604020202030204" pitchFamily="34" charset="0"/>
              </a:rPr>
              <a:t>) la remesa promedio recibida por mujeres fue menor que la recibida por hombres, 583 dólares versus 612 dólares; v) la remesa media que envían las mujeres a mujeres (506 dólares) fue ligeramente menor que las que las mujeres mandan a hombres (531 dólares).</a:t>
            </a:r>
            <a:endParaRPr lang="es-MX" sz="1600" dirty="0"/>
          </a:p>
        </p:txBody>
      </p:sp>
      <p:sp>
        <p:nvSpPr>
          <p:cNvPr id="4" name="Marcador de número de diapositiva 3">
            <a:extLst>
              <a:ext uri="{FF2B5EF4-FFF2-40B4-BE49-F238E27FC236}">
                <a16:creationId xmlns:a16="http://schemas.microsoft.com/office/drawing/2014/main" id="{38E4F963-E00F-41C1-8DFB-D9BA155132E9}"/>
              </a:ext>
            </a:extLst>
          </p:cNvPr>
          <p:cNvSpPr>
            <a:spLocks noGrp="1"/>
          </p:cNvSpPr>
          <p:nvPr>
            <p:ph type="sldNum" sz="quarter" idx="12"/>
          </p:nvPr>
        </p:nvSpPr>
        <p:spPr/>
        <p:txBody>
          <a:bodyPr/>
          <a:lstStyle/>
          <a:p>
            <a:r>
              <a:rPr lang="es-MX" dirty="0">
                <a:solidFill>
                  <a:prstClr val="white"/>
                </a:solidFill>
              </a:rPr>
              <a:t>15</a:t>
            </a:r>
          </a:p>
        </p:txBody>
      </p:sp>
      <p:pic>
        <p:nvPicPr>
          <p:cNvPr id="6" name="Imagen 5">
            <a:extLst>
              <a:ext uri="{FF2B5EF4-FFF2-40B4-BE49-F238E27FC236}">
                <a16:creationId xmlns:a16="http://schemas.microsoft.com/office/drawing/2014/main" id="{74FF9737-8783-7B0A-C8C9-91C9275D546B}"/>
              </a:ext>
            </a:extLst>
          </p:cNvPr>
          <p:cNvPicPr>
            <a:picLocks noChangeAspect="1"/>
          </p:cNvPicPr>
          <p:nvPr/>
        </p:nvPicPr>
        <p:blipFill>
          <a:blip r:embed="rId3"/>
          <a:stretch>
            <a:fillRect/>
          </a:stretch>
        </p:blipFill>
        <p:spPr>
          <a:xfrm>
            <a:off x="2206009" y="2998293"/>
            <a:ext cx="5668606" cy="4175445"/>
          </a:xfrm>
          <a:prstGeom prst="rect">
            <a:avLst/>
          </a:prstGeom>
        </p:spPr>
      </p:pic>
    </p:spTree>
    <p:extLst>
      <p:ext uri="{BB962C8B-B14F-4D97-AF65-F5344CB8AC3E}">
        <p14:creationId xmlns:p14="http://schemas.microsoft.com/office/powerpoint/2010/main" val="410945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813BB7-712B-18A5-155E-D193A6BEA8B9}"/>
              </a:ext>
            </a:extLst>
          </p:cNvPr>
          <p:cNvSpPr>
            <a:spLocks noGrp="1"/>
          </p:cNvSpPr>
          <p:nvPr>
            <p:ph type="title"/>
          </p:nvPr>
        </p:nvSpPr>
        <p:spPr>
          <a:xfrm>
            <a:off x="624731" y="188962"/>
            <a:ext cx="8823226" cy="840810"/>
          </a:xfrm>
        </p:spPr>
        <p:txBody>
          <a:bodyPr/>
          <a:lstStyle/>
          <a:p>
            <a:r>
              <a:rPr lang="es-MX" dirty="0"/>
              <a:t>PORCENTAJE DE REMESAS ENVIADAS POR MUJERES DESDE LOS ESTADOS NORTEAMERICANOS </a:t>
            </a:r>
          </a:p>
        </p:txBody>
      </p:sp>
      <p:sp>
        <p:nvSpPr>
          <p:cNvPr id="3" name="Marcador de contenido 2">
            <a:extLst>
              <a:ext uri="{FF2B5EF4-FFF2-40B4-BE49-F238E27FC236}">
                <a16:creationId xmlns:a16="http://schemas.microsoft.com/office/drawing/2014/main" id="{57F0C5CC-4E4A-ED52-25D3-1F2B4E37C663}"/>
              </a:ext>
            </a:extLst>
          </p:cNvPr>
          <p:cNvSpPr>
            <a:spLocks noGrp="1"/>
          </p:cNvSpPr>
          <p:nvPr>
            <p:ph idx="1"/>
          </p:nvPr>
        </p:nvSpPr>
        <p:spPr>
          <a:xfrm>
            <a:off x="624731" y="981050"/>
            <a:ext cx="8823226" cy="2119618"/>
          </a:xfrm>
        </p:spPr>
        <p:txBody>
          <a:bodyPr>
            <a:normAutofit/>
          </a:bodyPr>
          <a:lstStyle/>
          <a:p>
            <a:pPr marL="0" indent="0">
              <a:buNone/>
            </a:pPr>
            <a:r>
              <a:rPr lang="es-MX" sz="1600" dirty="0"/>
              <a:t>Hay diferencias significativas en la proporción de mujeres mexicanas inmigrantes en los estados norteamericanos. Así, al considerar para 2022 a los estados con más de 20 mil inmigrantes mexicanos, resulta que aquellos con mayor participación femenina en la inmigración mexicana fueron Nuevo México, Arizona, Texas y California, mientras que los que presentaron menor participación femenina fueron </a:t>
            </a:r>
            <a:r>
              <a:rPr lang="es-MX" sz="1600" dirty="0" err="1"/>
              <a:t>Louisiana</a:t>
            </a:r>
            <a:r>
              <a:rPr lang="es-MX" sz="1600" dirty="0"/>
              <a:t>, Maryland, Kentucky, Carolina del Sur y </a:t>
            </a:r>
            <a:r>
              <a:rPr lang="es-MX" sz="1600" dirty="0" err="1"/>
              <a:t>Oregon</a:t>
            </a:r>
            <a:r>
              <a:rPr lang="es-MX" sz="1600" dirty="0"/>
              <a:t>. Por otra parte, en los estados norteamericanos el porcentaje de remesas enviadas por mujeres es más alto, mientras más elevado es  el porcentaje de mujeres en la población inmigrante de origen mexicano. </a:t>
            </a:r>
          </a:p>
        </p:txBody>
      </p:sp>
      <p:sp>
        <p:nvSpPr>
          <p:cNvPr id="4" name="Marcador de número de diapositiva 3">
            <a:extLst>
              <a:ext uri="{FF2B5EF4-FFF2-40B4-BE49-F238E27FC236}">
                <a16:creationId xmlns:a16="http://schemas.microsoft.com/office/drawing/2014/main" id="{F84D4286-3318-F9A7-7C8D-52A24C6157E2}"/>
              </a:ext>
            </a:extLst>
          </p:cNvPr>
          <p:cNvSpPr>
            <a:spLocks noGrp="1"/>
          </p:cNvSpPr>
          <p:nvPr>
            <p:ph type="sldNum" sz="quarter" idx="12"/>
          </p:nvPr>
        </p:nvSpPr>
        <p:spPr/>
        <p:txBody>
          <a:bodyPr/>
          <a:lstStyle/>
          <a:p>
            <a:r>
              <a:rPr lang="es-MX" dirty="0">
                <a:solidFill>
                  <a:prstClr val="white"/>
                </a:solidFill>
              </a:rPr>
              <a:t>16</a:t>
            </a:r>
          </a:p>
        </p:txBody>
      </p:sp>
      <p:sp>
        <p:nvSpPr>
          <p:cNvPr id="5" name="CuadroTexto 1">
            <a:extLst>
              <a:ext uri="{FF2B5EF4-FFF2-40B4-BE49-F238E27FC236}">
                <a16:creationId xmlns:a16="http://schemas.microsoft.com/office/drawing/2014/main" id="{20A49733-DC57-4866-92B3-66D75A25AEBA}"/>
              </a:ext>
            </a:extLst>
          </p:cNvPr>
          <p:cNvSpPr txBox="1"/>
          <p:nvPr/>
        </p:nvSpPr>
        <p:spPr>
          <a:xfrm>
            <a:off x="431800" y="3146120"/>
            <a:ext cx="5105400" cy="577477"/>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all" spc="0" normalizeH="0" baseline="0" noProof="0" dirty="0">
                <a:ln>
                  <a:noFill/>
                </a:ln>
                <a:solidFill>
                  <a:sysClr val="windowText" lastClr="000000"/>
                </a:solidFill>
                <a:effectLst/>
                <a:uLnTx/>
                <a:uFillTx/>
                <a:latin typeface="Helvetica" panose="020B0500000000000000" pitchFamily="34" charset="0"/>
              </a:rPr>
              <a:t>estados unidos: participación de las mujeres en la población inmigrante mexicana por estado EN 2022*</a:t>
            </a:r>
            <a:endParaRPr kumimoji="0" lang="es-MX" sz="1200" b="0" i="0" u="none" strike="noStrike" kern="0" cap="none" spc="0" normalizeH="0" baseline="0" noProof="0" dirty="0">
              <a:ln>
                <a:noFill/>
              </a:ln>
              <a:solidFill>
                <a:sysClr val="windowText" lastClr="000000"/>
              </a:solidFill>
              <a:effectLst/>
              <a:uLnTx/>
              <a:uFillTx/>
              <a:latin typeface="Helvetica" panose="020B0500000000000000" pitchFamily="34" charset="0"/>
            </a:endParaRPr>
          </a:p>
        </p:txBody>
      </p:sp>
      <p:sp>
        <p:nvSpPr>
          <p:cNvPr id="6" name="CuadroTexto 3">
            <a:extLst>
              <a:ext uri="{FF2B5EF4-FFF2-40B4-BE49-F238E27FC236}">
                <a16:creationId xmlns:a16="http://schemas.microsoft.com/office/drawing/2014/main" id="{417FCF5A-5E93-47BB-A868-6FE93805EA26}"/>
              </a:ext>
            </a:extLst>
          </p:cNvPr>
          <p:cNvSpPr txBox="1"/>
          <p:nvPr/>
        </p:nvSpPr>
        <p:spPr>
          <a:xfrm>
            <a:off x="384824" y="5979321"/>
            <a:ext cx="5334000" cy="773171"/>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1" u="none" strike="noStrike" kern="0" cap="none" spc="0" normalizeH="0" baseline="0" noProof="0" dirty="0">
                <a:ln>
                  <a:noFill/>
                </a:ln>
                <a:solidFill>
                  <a:sysClr val="windowText" lastClr="000000"/>
                </a:solidFill>
                <a:effectLst/>
                <a:uLnTx/>
                <a:uFillTx/>
                <a:latin typeface="Helvetica" panose="020B0500000000000000" pitchFamily="34" charset="0"/>
              </a:rPr>
              <a:t>Fuente: </a:t>
            </a: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rPr>
              <a:t>Elaborada con extracciones de la base de datos de la American Community Survey de la Oficina de Censos de Estados Unidos.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rPr>
              <a:t>*Se consideró a 34 estados con una población inmigrante de origen mexicano superior a 20 mil personas.</a:t>
            </a:r>
          </a:p>
        </p:txBody>
      </p:sp>
      <p:grpSp>
        <p:nvGrpSpPr>
          <p:cNvPr id="7" name="Grupo 6">
            <a:extLst>
              <a:ext uri="{FF2B5EF4-FFF2-40B4-BE49-F238E27FC236}">
                <a16:creationId xmlns:a16="http://schemas.microsoft.com/office/drawing/2014/main" id="{B57A46C8-BF6D-471B-BB56-03F4415A7687}"/>
              </a:ext>
            </a:extLst>
          </p:cNvPr>
          <p:cNvGrpSpPr/>
          <p:nvPr/>
        </p:nvGrpSpPr>
        <p:grpSpPr>
          <a:xfrm>
            <a:off x="423532" y="3861890"/>
            <a:ext cx="5256584" cy="2084029"/>
            <a:chOff x="0" y="973309"/>
            <a:chExt cx="5287120" cy="2507775"/>
          </a:xfrm>
        </p:grpSpPr>
        <p:graphicFrame>
          <p:nvGraphicFramePr>
            <p:cNvPr id="8" name="Gráfico 7">
              <a:extLst>
                <a:ext uri="{FF2B5EF4-FFF2-40B4-BE49-F238E27FC236}">
                  <a16:creationId xmlns:a16="http://schemas.microsoft.com/office/drawing/2014/main" id="{DEAA7CEF-2184-C1F4-A323-14F04A59E1E4}"/>
                </a:ext>
              </a:extLst>
            </p:cNvPr>
            <p:cNvGraphicFramePr/>
            <p:nvPr/>
          </p:nvGraphicFramePr>
          <p:xfrm>
            <a:off x="0" y="1121078"/>
            <a:ext cx="5287120" cy="2360006"/>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6">
              <a:extLst>
                <a:ext uri="{FF2B5EF4-FFF2-40B4-BE49-F238E27FC236}">
                  <a16:creationId xmlns:a16="http://schemas.microsoft.com/office/drawing/2014/main" id="{EE6667E2-EFAE-DB66-4948-FCB9FB9231AF}"/>
                </a:ext>
              </a:extLst>
            </p:cNvPr>
            <p:cNvSpPr txBox="1"/>
            <p:nvPr/>
          </p:nvSpPr>
          <p:spPr>
            <a:xfrm>
              <a:off x="90753" y="973309"/>
              <a:ext cx="2114567" cy="546962"/>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Helvetica" panose="020B0604020202030204" pitchFamily="34" charset="0"/>
                  <a:ea typeface="+mn-ea"/>
                  <a:cs typeface="+mn-cs"/>
                </a:rPr>
                <a:t>Con mayor porcentaje de inmigración femenina </a:t>
              </a:r>
            </a:p>
          </p:txBody>
        </p:sp>
        <p:sp>
          <p:nvSpPr>
            <p:cNvPr id="10" name="CuadroTexto 7">
              <a:extLst>
                <a:ext uri="{FF2B5EF4-FFF2-40B4-BE49-F238E27FC236}">
                  <a16:creationId xmlns:a16="http://schemas.microsoft.com/office/drawing/2014/main" id="{08CA70D9-6722-CD27-90A5-445E3CEFE26A}"/>
                </a:ext>
              </a:extLst>
            </p:cNvPr>
            <p:cNvSpPr txBox="1"/>
            <p:nvPr/>
          </p:nvSpPr>
          <p:spPr>
            <a:xfrm>
              <a:off x="2726494" y="1026852"/>
              <a:ext cx="2199526" cy="609125"/>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Helvetica" panose="020B0604020202030204" pitchFamily="34" charset="0"/>
                  <a:ea typeface="+mn-ea"/>
                  <a:cs typeface="+mn-cs"/>
                </a:rPr>
                <a:t>Con menor porcentaje de inmigración femenina </a:t>
              </a:r>
            </a:p>
          </p:txBody>
        </p:sp>
      </p:grpSp>
      <p:graphicFrame>
        <p:nvGraphicFramePr>
          <p:cNvPr id="11" name="Gráfico 10">
            <a:extLst>
              <a:ext uri="{FF2B5EF4-FFF2-40B4-BE49-F238E27FC236}">
                <a16:creationId xmlns:a16="http://schemas.microsoft.com/office/drawing/2014/main" id="{25D587C6-CCD6-4D66-F656-C07A8256AAFC}"/>
              </a:ext>
            </a:extLst>
          </p:cNvPr>
          <p:cNvGraphicFramePr>
            <a:graphicFrameLocks/>
          </p:cNvGraphicFramePr>
          <p:nvPr>
            <p:extLst>
              <p:ext uri="{D42A27DB-BD31-4B8C-83A1-F6EECF244321}">
                <p14:modId xmlns:p14="http://schemas.microsoft.com/office/powerpoint/2010/main" val="3572885915"/>
              </p:ext>
            </p:extLst>
          </p:nvPr>
        </p:nvGraphicFramePr>
        <p:xfrm>
          <a:off x="5823032" y="3820730"/>
          <a:ext cx="4045695" cy="2707148"/>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6">
            <a:extLst>
              <a:ext uri="{FF2B5EF4-FFF2-40B4-BE49-F238E27FC236}">
                <a16:creationId xmlns:a16="http://schemas.microsoft.com/office/drawing/2014/main" id="{24213527-0C20-49B3-958B-B86FDFE77451}"/>
              </a:ext>
            </a:extLst>
          </p:cNvPr>
          <p:cNvSpPr txBox="1"/>
          <p:nvPr/>
        </p:nvSpPr>
        <p:spPr>
          <a:xfrm>
            <a:off x="5680116" y="2960950"/>
            <a:ext cx="3968709" cy="8854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ESTADOS UNIDOS: PORCENTAJE DE MUJERES EN LA POBLACIÓN INMIGRANTE MEXICANA A NIVEL ESTATAL Y PORCENTAJE DE LAS REMESAS ENVIADAS POR MUJERES EN 2022</a:t>
            </a:r>
          </a:p>
        </p:txBody>
      </p:sp>
      <p:sp>
        <p:nvSpPr>
          <p:cNvPr id="13" name="CuadroTexto 3">
            <a:extLst>
              <a:ext uri="{FF2B5EF4-FFF2-40B4-BE49-F238E27FC236}">
                <a16:creationId xmlns:a16="http://schemas.microsoft.com/office/drawing/2014/main" id="{7B002094-14F8-001A-A328-7946E542D742}"/>
              </a:ext>
            </a:extLst>
          </p:cNvPr>
          <p:cNvSpPr txBox="1"/>
          <p:nvPr/>
        </p:nvSpPr>
        <p:spPr>
          <a:xfrm>
            <a:off x="5929440" y="6237634"/>
            <a:ext cx="3719385" cy="773171"/>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u="none" strike="noStrike" kern="0" cap="none" spc="0" normalizeH="0" baseline="0" noProof="0" dirty="0">
                <a:ln>
                  <a:noFill/>
                </a:ln>
                <a:solidFill>
                  <a:sysClr val="windowText" lastClr="000000"/>
                </a:solidFill>
                <a:effectLst/>
                <a:uLnTx/>
                <a:uFillTx/>
                <a:latin typeface="Helvetica" panose="020B0500000000000000" pitchFamily="34" charset="0"/>
              </a:rPr>
              <a:t>Fuente: Elaborada con extracciones de la base de datos de la American Community Survey de la Oficina de Censos de Estados Unidos y con datos de CEMLA y BANORTE.</a:t>
            </a:r>
          </a:p>
        </p:txBody>
      </p:sp>
    </p:spTree>
    <p:extLst>
      <p:ext uri="{BB962C8B-B14F-4D97-AF65-F5344CB8AC3E}">
        <p14:creationId xmlns:p14="http://schemas.microsoft.com/office/powerpoint/2010/main" val="168573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F0BB3-AF2C-4717-B512-ADE030BD14DF}"/>
              </a:ext>
            </a:extLst>
          </p:cNvPr>
          <p:cNvSpPr>
            <a:spLocks noGrp="1"/>
          </p:cNvSpPr>
          <p:nvPr>
            <p:ph type="title"/>
          </p:nvPr>
        </p:nvSpPr>
        <p:spPr>
          <a:xfrm>
            <a:off x="624731" y="82679"/>
            <a:ext cx="8823226" cy="403221"/>
          </a:xfrm>
        </p:spPr>
        <p:txBody>
          <a:bodyPr/>
          <a:lstStyle/>
          <a:p>
            <a:r>
              <a:rPr lang="es-MX" sz="2000" dirty="0"/>
              <a:t>DÍAS DE LA SEMANA DE ENVÍO Y COBRO DE LAS REMESAS </a:t>
            </a:r>
          </a:p>
        </p:txBody>
      </p:sp>
      <p:sp>
        <p:nvSpPr>
          <p:cNvPr id="3" name="Marcador de contenido 2">
            <a:extLst>
              <a:ext uri="{FF2B5EF4-FFF2-40B4-BE49-F238E27FC236}">
                <a16:creationId xmlns:a16="http://schemas.microsoft.com/office/drawing/2014/main" id="{05AEDF6F-1772-4B74-A73D-FF7300DA7934}"/>
              </a:ext>
            </a:extLst>
          </p:cNvPr>
          <p:cNvSpPr>
            <a:spLocks noGrp="1"/>
          </p:cNvSpPr>
          <p:nvPr>
            <p:ph idx="1"/>
          </p:nvPr>
        </p:nvSpPr>
        <p:spPr>
          <a:xfrm>
            <a:off x="646619" y="501589"/>
            <a:ext cx="8823226" cy="1762145"/>
          </a:xfrm>
        </p:spPr>
        <p:txBody>
          <a:bodyPr>
            <a:normAutofit/>
          </a:bodyPr>
          <a:lstStyle/>
          <a:p>
            <a:pPr marL="0" indent="0">
              <a:buNone/>
            </a:pPr>
            <a:r>
              <a:rPr lang="es-MX" sz="1400" dirty="0"/>
              <a:t>En la muestra de remesas considerada el día de la semana con mayor intensidad de envíos de remesas electrónicas a México fue el viernes con 16.6% de las transferencias y del viernes al lunes se concentró el 61.7% del total de envíos. En las mujeres su ritmo de envío es muy intenso los lunes, pero es importante en los cinco días hábiles de la semana y reducido en fin de semana. En contraste, en los hombres del viernes al domingo se efectuó el 49.1% de los envíos y se observó una fuerte preferencia por mandarlas en fin de semana. </a:t>
            </a:r>
          </a:p>
        </p:txBody>
      </p:sp>
      <p:sp>
        <p:nvSpPr>
          <p:cNvPr id="4" name="Marcador de número de diapositiva 3">
            <a:extLst>
              <a:ext uri="{FF2B5EF4-FFF2-40B4-BE49-F238E27FC236}">
                <a16:creationId xmlns:a16="http://schemas.microsoft.com/office/drawing/2014/main" id="{C613F26A-3615-40C6-A8B1-E5E53B030A0F}"/>
              </a:ext>
            </a:extLst>
          </p:cNvPr>
          <p:cNvSpPr>
            <a:spLocks noGrp="1"/>
          </p:cNvSpPr>
          <p:nvPr>
            <p:ph type="sldNum" sz="quarter" idx="12"/>
          </p:nvPr>
        </p:nvSpPr>
        <p:spPr/>
        <p:txBody>
          <a:bodyPr/>
          <a:lstStyle/>
          <a:p>
            <a:r>
              <a:rPr lang="es-MX" dirty="0">
                <a:solidFill>
                  <a:prstClr val="white"/>
                </a:solidFill>
              </a:rPr>
              <a:t>17</a:t>
            </a:r>
          </a:p>
        </p:txBody>
      </p:sp>
      <p:sp>
        <p:nvSpPr>
          <p:cNvPr id="13" name="CuadroTexto 14">
            <a:extLst>
              <a:ext uri="{FF2B5EF4-FFF2-40B4-BE49-F238E27FC236}">
                <a16:creationId xmlns:a16="http://schemas.microsoft.com/office/drawing/2014/main" id="{521D0CF3-534A-4CAD-B474-BC96E4DE7D50}"/>
              </a:ext>
            </a:extLst>
          </p:cNvPr>
          <p:cNvSpPr txBox="1"/>
          <p:nvPr/>
        </p:nvSpPr>
        <p:spPr>
          <a:xfrm>
            <a:off x="1546671" y="1798583"/>
            <a:ext cx="6979346" cy="51379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DÍAS DE LA SEMANA EN QUE SE ENVIARON Y COBRARON LAS REMESAS EN 2021-2022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Distribución porcentual de frecuencias</a:t>
            </a:r>
          </a:p>
        </p:txBody>
      </p:sp>
      <p:sp>
        <p:nvSpPr>
          <p:cNvPr id="14" name="CuadroTexto 15">
            <a:extLst>
              <a:ext uri="{FF2B5EF4-FFF2-40B4-BE49-F238E27FC236}">
                <a16:creationId xmlns:a16="http://schemas.microsoft.com/office/drawing/2014/main" id="{B0B4B7C0-5547-4C46-9231-0228C3F7A47E}"/>
              </a:ext>
            </a:extLst>
          </p:cNvPr>
          <p:cNvSpPr txBox="1"/>
          <p:nvPr/>
        </p:nvSpPr>
        <p:spPr>
          <a:xfrm>
            <a:off x="1727944" y="6760079"/>
            <a:ext cx="4846493" cy="403513"/>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*Se refiere solo a remesas pagadas en efectivo.</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Fuente: CEMLA y BANORTE </a:t>
            </a:r>
            <a:endParaRPr kumimoji="0" lang="es-MX" sz="10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endParaRPr>
          </a:p>
        </p:txBody>
      </p:sp>
      <p:pic>
        <p:nvPicPr>
          <p:cNvPr id="27" name="Imagen 26">
            <a:extLst>
              <a:ext uri="{FF2B5EF4-FFF2-40B4-BE49-F238E27FC236}">
                <a16:creationId xmlns:a16="http://schemas.microsoft.com/office/drawing/2014/main" id="{42652966-9440-C55A-8133-0C62C1052209}"/>
              </a:ext>
            </a:extLst>
          </p:cNvPr>
          <p:cNvPicPr>
            <a:picLocks noChangeAspect="1"/>
          </p:cNvPicPr>
          <p:nvPr/>
        </p:nvPicPr>
        <p:blipFill>
          <a:blip r:embed="rId3"/>
          <a:stretch>
            <a:fillRect/>
          </a:stretch>
        </p:blipFill>
        <p:spPr>
          <a:xfrm>
            <a:off x="1904899" y="2261801"/>
            <a:ext cx="6447782" cy="4533157"/>
          </a:xfrm>
          <a:prstGeom prst="rect">
            <a:avLst/>
          </a:prstGeom>
        </p:spPr>
      </p:pic>
    </p:spTree>
    <p:extLst>
      <p:ext uri="{BB962C8B-B14F-4D97-AF65-F5344CB8AC3E}">
        <p14:creationId xmlns:p14="http://schemas.microsoft.com/office/powerpoint/2010/main" val="39473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47A80-0FED-4A3A-033F-8E1D7A84ABB6}"/>
              </a:ext>
            </a:extLst>
          </p:cNvPr>
          <p:cNvSpPr>
            <a:spLocks noGrp="1"/>
          </p:cNvSpPr>
          <p:nvPr>
            <p:ph type="title"/>
          </p:nvPr>
        </p:nvSpPr>
        <p:spPr>
          <a:xfrm>
            <a:off x="624731" y="188962"/>
            <a:ext cx="8823226" cy="387652"/>
          </a:xfrm>
        </p:spPr>
        <p:txBody>
          <a:bodyPr/>
          <a:lstStyle/>
          <a:p>
            <a:r>
              <a:rPr lang="es-MX" sz="2000" dirty="0"/>
              <a:t>¿A QUÉ HORAS DEL DÍA SE ENVÍAN LAS REMESAS A MÉXICO?</a:t>
            </a:r>
          </a:p>
        </p:txBody>
      </p:sp>
      <p:sp>
        <p:nvSpPr>
          <p:cNvPr id="3" name="Marcador de contenido 2">
            <a:extLst>
              <a:ext uri="{FF2B5EF4-FFF2-40B4-BE49-F238E27FC236}">
                <a16:creationId xmlns:a16="http://schemas.microsoft.com/office/drawing/2014/main" id="{21BF9983-198F-9CB2-9AF0-B47E06CBFAE1}"/>
              </a:ext>
            </a:extLst>
          </p:cNvPr>
          <p:cNvSpPr>
            <a:spLocks noGrp="1"/>
          </p:cNvSpPr>
          <p:nvPr>
            <p:ph idx="1"/>
          </p:nvPr>
        </p:nvSpPr>
        <p:spPr>
          <a:xfrm>
            <a:off x="616794" y="604154"/>
            <a:ext cx="8831163" cy="2232249"/>
          </a:xfrm>
        </p:spPr>
        <p:txBody>
          <a:bodyPr>
            <a:normAutofit fontScale="92500" lnSpcReduction="10000"/>
          </a:bodyPr>
          <a:lstStyle/>
          <a:p>
            <a:pPr marL="0" indent="0">
              <a:buNone/>
            </a:pPr>
            <a:r>
              <a:rPr lang="es-MX" sz="1400" dirty="0"/>
              <a:t>La industria de remesas ha mostrado una gran capacidad y flexibilidad para adecuarse a las necesidades y preferencias de su clientela mexicana, tanto remitentes como receptores de remesas. Hay la posibilidad de enviar y cobrar remesas en fin de semana, cuando generalmente están cerradas las instituciones financieras, tanto en el país de origen de los envíos como de su recepción en México. El mexicano inmigrante puede enviar remesas a sus familiares desde Estados Unidos durante las 24 horas del día. Ello significa que las horas en que se realizan los envíos reflejan plenamente las preferencias y necesidades de dichos migrantes. En la muestra de remesas considerada la hora con mayor intensidad de envíos resultó de 7 a 8 de la noche y de 6 a 8 de la noche, especialmente en el caso de los hombres. De 5 de la tarde a 10 de la noche se envió el 39.1% de las remesas, horas en que generalmente las instituciones financieras ya no proporcionan servicios al público en ventanilla. Cerca de la mitad de las remesas se envían cuando el migrante mexicano seguramente ha salido de su trabajo, lo que es relevante considerando que un porcentaje elevado de ellos son remunerados por hora.</a:t>
            </a:r>
          </a:p>
          <a:p>
            <a:pPr marL="0" indent="0">
              <a:buNone/>
            </a:pPr>
            <a:endParaRPr lang="es-MX" sz="1400" dirty="0"/>
          </a:p>
        </p:txBody>
      </p:sp>
      <p:sp>
        <p:nvSpPr>
          <p:cNvPr id="4" name="Marcador de número de diapositiva 3">
            <a:extLst>
              <a:ext uri="{FF2B5EF4-FFF2-40B4-BE49-F238E27FC236}">
                <a16:creationId xmlns:a16="http://schemas.microsoft.com/office/drawing/2014/main" id="{1B3EDD84-6AA6-DE65-A8B6-D4EAA45FFDEB}"/>
              </a:ext>
            </a:extLst>
          </p:cNvPr>
          <p:cNvSpPr>
            <a:spLocks noGrp="1"/>
          </p:cNvSpPr>
          <p:nvPr>
            <p:ph type="sldNum" sz="quarter" idx="12"/>
          </p:nvPr>
        </p:nvSpPr>
        <p:spPr/>
        <p:txBody>
          <a:bodyPr/>
          <a:lstStyle/>
          <a:p>
            <a:r>
              <a:rPr lang="es-MX" dirty="0">
                <a:solidFill>
                  <a:prstClr val="white"/>
                </a:solidFill>
              </a:rPr>
              <a:t>18</a:t>
            </a:r>
          </a:p>
        </p:txBody>
      </p:sp>
      <p:sp>
        <p:nvSpPr>
          <p:cNvPr id="5" name="CuadroTexto 1">
            <a:extLst>
              <a:ext uri="{FF2B5EF4-FFF2-40B4-BE49-F238E27FC236}">
                <a16:creationId xmlns:a16="http://schemas.microsoft.com/office/drawing/2014/main" id="{6B2F6848-25C1-4342-9755-2148F79EF68D}"/>
              </a:ext>
            </a:extLst>
          </p:cNvPr>
          <p:cNvSpPr txBox="1"/>
          <p:nvPr/>
        </p:nvSpPr>
        <p:spPr>
          <a:xfrm>
            <a:off x="789581" y="2586334"/>
            <a:ext cx="8493526" cy="77098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HORA DEL DÍA EN QUE SE ENVÍAN LAS REMESAS A MÉXICO SEGÚN GÉNERO DEL REMITENTE EN 2021-2022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Distribución porcentual </a:t>
            </a:r>
          </a:p>
        </p:txBody>
      </p:sp>
      <p:pic>
        <p:nvPicPr>
          <p:cNvPr id="60" name="Imagen 59">
            <a:extLst>
              <a:ext uri="{FF2B5EF4-FFF2-40B4-BE49-F238E27FC236}">
                <a16:creationId xmlns:a16="http://schemas.microsoft.com/office/drawing/2014/main" id="{0A27F58A-F1FA-113D-9348-8727D1080A77}"/>
              </a:ext>
            </a:extLst>
          </p:cNvPr>
          <p:cNvPicPr>
            <a:picLocks noChangeAspect="1"/>
          </p:cNvPicPr>
          <p:nvPr/>
        </p:nvPicPr>
        <p:blipFill>
          <a:blip r:embed="rId3"/>
          <a:stretch>
            <a:fillRect/>
          </a:stretch>
        </p:blipFill>
        <p:spPr>
          <a:xfrm>
            <a:off x="2112243" y="3139063"/>
            <a:ext cx="5848201" cy="3962667"/>
          </a:xfrm>
          <a:prstGeom prst="rect">
            <a:avLst/>
          </a:prstGeom>
        </p:spPr>
      </p:pic>
      <p:sp>
        <p:nvSpPr>
          <p:cNvPr id="6" name="CuadroTexto 2">
            <a:extLst>
              <a:ext uri="{FF2B5EF4-FFF2-40B4-BE49-F238E27FC236}">
                <a16:creationId xmlns:a16="http://schemas.microsoft.com/office/drawing/2014/main" id="{CB234EC2-94E7-3729-FD20-6CF4D20B8229}"/>
              </a:ext>
            </a:extLst>
          </p:cNvPr>
          <p:cNvSpPr txBox="1"/>
          <p:nvPr/>
        </p:nvSpPr>
        <p:spPr>
          <a:xfrm>
            <a:off x="666636" y="6940518"/>
            <a:ext cx="2520950" cy="304613"/>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a:ln>
                  <a:noFill/>
                </a:ln>
                <a:solidFill>
                  <a:sysClr val="windowText" lastClr="000000"/>
                </a:solidFill>
                <a:effectLst/>
                <a:uLnTx/>
                <a:uFillTx/>
                <a:latin typeface="Helvetica" panose="020B0500000000000000" pitchFamily="34" charset="0"/>
                <a:ea typeface="+mn-ea"/>
                <a:cs typeface="+mn-cs"/>
              </a:rPr>
              <a:t>Fuente: CEMLA y BANORTE.</a:t>
            </a:r>
          </a:p>
        </p:txBody>
      </p:sp>
    </p:spTree>
    <p:extLst>
      <p:ext uri="{BB962C8B-B14F-4D97-AF65-F5344CB8AC3E}">
        <p14:creationId xmlns:p14="http://schemas.microsoft.com/office/powerpoint/2010/main" val="1424994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36448-00B4-F29D-538E-5749A2B90D5A}"/>
              </a:ext>
            </a:extLst>
          </p:cNvPr>
          <p:cNvSpPr>
            <a:spLocks noGrp="1"/>
          </p:cNvSpPr>
          <p:nvPr>
            <p:ph type="title"/>
          </p:nvPr>
        </p:nvSpPr>
        <p:spPr>
          <a:xfrm>
            <a:off x="624731" y="212248"/>
            <a:ext cx="8823226" cy="552778"/>
          </a:xfrm>
        </p:spPr>
        <p:txBody>
          <a:bodyPr/>
          <a:lstStyle/>
          <a:p>
            <a:r>
              <a:rPr lang="es-MX" sz="2000" dirty="0"/>
              <a:t>INCLUSIÓN FINANCIERA DE LOS ENVÍOS DE REMESAS A MÉXICO </a:t>
            </a:r>
          </a:p>
        </p:txBody>
      </p:sp>
      <p:sp>
        <p:nvSpPr>
          <p:cNvPr id="3" name="Marcador de contenido 2">
            <a:extLst>
              <a:ext uri="{FF2B5EF4-FFF2-40B4-BE49-F238E27FC236}">
                <a16:creationId xmlns:a16="http://schemas.microsoft.com/office/drawing/2014/main" id="{9E760D2B-B2DF-2F0F-1BED-9DE405164DF2}"/>
              </a:ext>
            </a:extLst>
          </p:cNvPr>
          <p:cNvSpPr>
            <a:spLocks noGrp="1"/>
          </p:cNvSpPr>
          <p:nvPr>
            <p:ph idx="1"/>
          </p:nvPr>
        </p:nvSpPr>
        <p:spPr>
          <a:xfrm>
            <a:off x="624731" y="765026"/>
            <a:ext cx="8823226" cy="2975548"/>
          </a:xfrm>
        </p:spPr>
        <p:txBody>
          <a:bodyPr>
            <a:normAutofit/>
          </a:bodyPr>
          <a:lstStyle/>
          <a:p>
            <a:pPr marL="0" indent="0">
              <a:buNone/>
            </a:pPr>
            <a:r>
              <a:rPr lang="es-MX" sz="1800" dirty="0"/>
              <a:t>En general, la muestra considerada de envíos de remesas a México indica un alto grado de inclusión financiera de los receptores de remesas. A lo largo de 2021 y 2022, en la muestra considerada el porcentaje de las remesas que se enviaron para depósito en una cuenta fue aumentando. En el primer trimestre de 2021, dicho porcentaje fue de 56.8% y aumentó gradualmente hasta alcanzar 72.8% en el cuarto trimestre de 2022. De hecho, en marzo de 2024, dicho porcentaje resultó 84.1%. Esa tendencia al alza se observó independientemente del género del receptor. </a:t>
            </a:r>
          </a:p>
        </p:txBody>
      </p:sp>
      <p:sp>
        <p:nvSpPr>
          <p:cNvPr id="4" name="Marcador de número de diapositiva 3">
            <a:extLst>
              <a:ext uri="{FF2B5EF4-FFF2-40B4-BE49-F238E27FC236}">
                <a16:creationId xmlns:a16="http://schemas.microsoft.com/office/drawing/2014/main" id="{E9C37D81-9FB4-3943-8E8B-0D7A7CBD217D}"/>
              </a:ext>
            </a:extLst>
          </p:cNvPr>
          <p:cNvSpPr>
            <a:spLocks noGrp="1"/>
          </p:cNvSpPr>
          <p:nvPr>
            <p:ph type="sldNum" sz="quarter" idx="12"/>
          </p:nvPr>
        </p:nvSpPr>
        <p:spPr/>
        <p:txBody>
          <a:bodyPr/>
          <a:lstStyle/>
          <a:p>
            <a:r>
              <a:rPr lang="es-MX" dirty="0">
                <a:solidFill>
                  <a:prstClr val="white"/>
                </a:solidFill>
              </a:rPr>
              <a:t>19</a:t>
            </a:r>
          </a:p>
        </p:txBody>
      </p:sp>
      <p:sp>
        <p:nvSpPr>
          <p:cNvPr id="5" name="CuadroTexto 1">
            <a:extLst>
              <a:ext uri="{FF2B5EF4-FFF2-40B4-BE49-F238E27FC236}">
                <a16:creationId xmlns:a16="http://schemas.microsoft.com/office/drawing/2014/main" id="{0052198B-7BC4-4016-A4D9-F69EC19D8724}"/>
              </a:ext>
            </a:extLst>
          </p:cNvPr>
          <p:cNvSpPr txBox="1"/>
          <p:nvPr/>
        </p:nvSpPr>
        <p:spPr>
          <a:xfrm>
            <a:off x="1046396" y="3001534"/>
            <a:ext cx="7979895" cy="372822"/>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PORCENTAJE DE REMESAS DEPOSITADAS EN CUENTA EN 2021-2022</a:t>
            </a:r>
          </a:p>
        </p:txBody>
      </p:sp>
      <p:sp>
        <p:nvSpPr>
          <p:cNvPr id="6" name="CuadroTexto 2">
            <a:extLst>
              <a:ext uri="{FF2B5EF4-FFF2-40B4-BE49-F238E27FC236}">
                <a16:creationId xmlns:a16="http://schemas.microsoft.com/office/drawing/2014/main" id="{8D41ECC4-15AF-456E-9754-0FE5E3380A9D}"/>
              </a:ext>
            </a:extLst>
          </p:cNvPr>
          <p:cNvSpPr txBox="1"/>
          <p:nvPr/>
        </p:nvSpPr>
        <p:spPr>
          <a:xfrm>
            <a:off x="2084216" y="6680864"/>
            <a:ext cx="2514600" cy="28393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Fuente: CEMLA y BANORTE.</a:t>
            </a:r>
          </a:p>
        </p:txBody>
      </p:sp>
      <p:grpSp>
        <p:nvGrpSpPr>
          <p:cNvPr id="7" name="Grupo 6">
            <a:extLst>
              <a:ext uri="{FF2B5EF4-FFF2-40B4-BE49-F238E27FC236}">
                <a16:creationId xmlns:a16="http://schemas.microsoft.com/office/drawing/2014/main" id="{FE908C88-31E8-4D13-89E9-4E113A306809}"/>
              </a:ext>
            </a:extLst>
          </p:cNvPr>
          <p:cNvGrpSpPr/>
          <p:nvPr/>
        </p:nvGrpSpPr>
        <p:grpSpPr>
          <a:xfrm>
            <a:off x="2520032" y="3386252"/>
            <a:ext cx="5277458" cy="3282716"/>
            <a:chOff x="0" y="22785"/>
            <a:chExt cx="5419703" cy="3249520"/>
          </a:xfrm>
        </p:grpSpPr>
        <p:graphicFrame>
          <p:nvGraphicFramePr>
            <p:cNvPr id="8" name="Gráfico 7">
              <a:extLst>
                <a:ext uri="{FF2B5EF4-FFF2-40B4-BE49-F238E27FC236}">
                  <a16:creationId xmlns:a16="http://schemas.microsoft.com/office/drawing/2014/main" id="{98121E15-E130-510C-D1B2-48B96D8D5A81}"/>
                </a:ext>
              </a:extLst>
            </p:cNvPr>
            <p:cNvGraphicFramePr/>
            <p:nvPr/>
          </p:nvGraphicFramePr>
          <p:xfrm>
            <a:off x="0" y="22785"/>
            <a:ext cx="3236951" cy="3249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32BA4A07-9276-EE51-DA6B-4404CE7EFBB1}"/>
                </a:ext>
              </a:extLst>
            </p:cNvPr>
            <p:cNvGraphicFramePr>
              <a:graphicFrameLocks/>
            </p:cNvGraphicFramePr>
            <p:nvPr/>
          </p:nvGraphicFramePr>
          <p:xfrm>
            <a:off x="3111963" y="174255"/>
            <a:ext cx="2307740" cy="307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id="{152A4456-EF60-50BC-7574-F329653C7397}"/>
                </a:ext>
              </a:extLst>
            </p:cNvPr>
            <p:cNvGraphicFramePr>
              <a:graphicFrameLocks/>
            </p:cNvGraphicFramePr>
            <p:nvPr/>
          </p:nvGraphicFramePr>
          <p:xfrm>
            <a:off x="2134814" y="22788"/>
            <a:ext cx="3246476" cy="3219622"/>
          </p:xfrm>
          <a:graphic>
            <a:graphicData uri="http://schemas.openxmlformats.org/drawingml/2006/chart">
              <c:chart xmlns:c="http://schemas.openxmlformats.org/drawingml/2006/chart" xmlns:r="http://schemas.openxmlformats.org/officeDocument/2006/relationships" r:id="rId5"/>
            </a:graphicData>
          </a:graphic>
        </p:graphicFrame>
        <p:sp>
          <p:nvSpPr>
            <p:cNvPr id="12" name="CuadroTexto 8">
              <a:extLst>
                <a:ext uri="{FF2B5EF4-FFF2-40B4-BE49-F238E27FC236}">
                  <a16:creationId xmlns:a16="http://schemas.microsoft.com/office/drawing/2014/main" id="{A3DD1CD2-C081-D5C7-F2FF-E953F70F8988}"/>
                </a:ext>
              </a:extLst>
            </p:cNvPr>
            <p:cNvSpPr txBox="1"/>
            <p:nvPr/>
          </p:nvSpPr>
          <p:spPr>
            <a:xfrm>
              <a:off x="2752703" y="32310"/>
              <a:ext cx="2054225" cy="2919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100">
                  <a:solidFill>
                    <a:sysClr val="windowText" lastClr="000000"/>
                  </a:solidFill>
                  <a:latin typeface="Helvetica" panose="020B0500000000000000" pitchFamily="34" charset="0"/>
                </a:rPr>
                <a:t>Según género del receptor</a:t>
              </a:r>
              <a:r>
                <a:rPr lang="es-MX" sz="1100" baseline="0">
                  <a:solidFill>
                    <a:sysClr val="windowText" lastClr="000000"/>
                  </a:solidFill>
                  <a:latin typeface="Helvetica" panose="020B0500000000000000" pitchFamily="34" charset="0"/>
                </a:rPr>
                <a:t> </a:t>
              </a:r>
              <a:endParaRPr lang="es-MX" sz="1100">
                <a:solidFill>
                  <a:sysClr val="windowText" lastClr="000000"/>
                </a:solidFill>
                <a:latin typeface="Helvetica" panose="020B0500000000000000" pitchFamily="34" charset="0"/>
              </a:endParaRPr>
            </a:p>
          </p:txBody>
        </p:sp>
      </p:grpSp>
    </p:spTree>
    <p:extLst>
      <p:ext uri="{BB962C8B-B14F-4D97-AF65-F5344CB8AC3E}">
        <p14:creationId xmlns:p14="http://schemas.microsoft.com/office/powerpoint/2010/main" val="145692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2B65A9-880A-F583-3201-D1BCA558AFB7}"/>
              </a:ext>
            </a:extLst>
          </p:cNvPr>
          <p:cNvSpPr>
            <a:spLocks noGrp="1"/>
          </p:cNvSpPr>
          <p:nvPr>
            <p:ph type="title"/>
          </p:nvPr>
        </p:nvSpPr>
        <p:spPr>
          <a:xfrm>
            <a:off x="624731" y="212248"/>
            <a:ext cx="8823226" cy="408762"/>
          </a:xfrm>
        </p:spPr>
        <p:txBody>
          <a:bodyPr/>
          <a:lstStyle/>
          <a:p>
            <a:r>
              <a:rPr lang="es-MX" dirty="0"/>
              <a:t>¿CUÁNTAS REMESAS POR AÑO RECIBE UNA CUENTA?</a:t>
            </a:r>
          </a:p>
        </p:txBody>
      </p:sp>
      <p:sp>
        <p:nvSpPr>
          <p:cNvPr id="3" name="Marcador de contenido 2">
            <a:extLst>
              <a:ext uri="{FF2B5EF4-FFF2-40B4-BE49-F238E27FC236}">
                <a16:creationId xmlns:a16="http://schemas.microsoft.com/office/drawing/2014/main" id="{4F26618F-01D6-D098-714B-78EC1EB23CAB}"/>
              </a:ext>
            </a:extLst>
          </p:cNvPr>
          <p:cNvSpPr>
            <a:spLocks noGrp="1"/>
          </p:cNvSpPr>
          <p:nvPr>
            <p:ph idx="1"/>
          </p:nvPr>
        </p:nvSpPr>
        <p:spPr>
          <a:xfrm>
            <a:off x="624731" y="693017"/>
            <a:ext cx="8823226" cy="2808433"/>
          </a:xfrm>
        </p:spPr>
        <p:txBody>
          <a:bodyPr>
            <a:normAutofit fontScale="92500" lnSpcReduction="20000"/>
          </a:bodyPr>
          <a:lstStyle/>
          <a:p>
            <a:pPr marL="0" indent="0">
              <a:buNone/>
            </a:pPr>
            <a:r>
              <a:rPr lang="es-MX" sz="1600" dirty="0"/>
              <a:t>Para contar con un indicador del número de remesas que en promedio recibe una cuenta en un año, se siguió a lo largo de 2021 a 166,934 cuentas que en la muestra del estudio recibieron remesas en el primer trimestre de ese año. En 2021, tales cuentas recibieron en promedio 13.31 remesas por cuenta, es decir, 1.1 remesas por mes. Asimismo, se siguió a lo largo de 2022 a 198,602 cuentas que recibieron remesas en el primer trimestre de ese año, lo que resultó en un promedio de 13.01 remesas por cuenta o 1.08 remesas por mes. </a:t>
            </a:r>
          </a:p>
          <a:p>
            <a:pPr marL="0" indent="0">
              <a:buNone/>
            </a:pPr>
            <a:r>
              <a:rPr lang="es-MX" sz="1600" dirty="0"/>
              <a:t>El mismo ejercicio se hizo distinguiendo género. En el primer trimestre de 2021 hubo 67,314 cuentas cuyo titular era hombre que a lo largo de ese año recibieron  11.21 remesas en promedio por año. Asimismo, en dicho primer trimestre había 99,620 cuentas cuyo titular era mujer y que ese año recibieron un promedio de 14.72 remesas por cuenta. Así, las mujeres en promedio reciben por cuenta y por año más remesas que los hombres. Cabe reconocer que un hogar beneficiario de remesas electrónicas depositadas en cuenta también pudo haber recibido remesas pagadas en efectivo. </a:t>
            </a:r>
          </a:p>
        </p:txBody>
      </p:sp>
      <p:sp>
        <p:nvSpPr>
          <p:cNvPr id="4" name="Marcador de número de diapositiva 3">
            <a:extLst>
              <a:ext uri="{FF2B5EF4-FFF2-40B4-BE49-F238E27FC236}">
                <a16:creationId xmlns:a16="http://schemas.microsoft.com/office/drawing/2014/main" id="{5E804D50-E1D3-CD64-2CF5-D970B564A448}"/>
              </a:ext>
            </a:extLst>
          </p:cNvPr>
          <p:cNvSpPr>
            <a:spLocks noGrp="1"/>
          </p:cNvSpPr>
          <p:nvPr>
            <p:ph type="sldNum" sz="quarter" idx="12"/>
          </p:nvPr>
        </p:nvSpPr>
        <p:spPr/>
        <p:txBody>
          <a:bodyPr/>
          <a:lstStyle/>
          <a:p>
            <a:r>
              <a:rPr lang="es-MX" dirty="0">
                <a:solidFill>
                  <a:prstClr val="white"/>
                </a:solidFill>
              </a:rPr>
              <a:t>20</a:t>
            </a:r>
          </a:p>
        </p:txBody>
      </p:sp>
      <p:sp>
        <p:nvSpPr>
          <p:cNvPr id="7" name="CuadroTexto 3">
            <a:extLst>
              <a:ext uri="{FF2B5EF4-FFF2-40B4-BE49-F238E27FC236}">
                <a16:creationId xmlns:a16="http://schemas.microsoft.com/office/drawing/2014/main" id="{5DFA57EC-F4EE-4F9B-A712-D81DCD5160A4}"/>
              </a:ext>
            </a:extLst>
          </p:cNvPr>
          <p:cNvSpPr txBox="1"/>
          <p:nvPr/>
        </p:nvSpPr>
        <p:spPr>
          <a:xfrm>
            <a:off x="1734726" y="3495499"/>
            <a:ext cx="6839605" cy="50393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NÚMERO PROMEDIO DE REMESAS RECIBIDAS POR CUENTA SEGÚN GÉNERO DEL TITULAR EN 2021 Y 2022 </a:t>
            </a:r>
          </a:p>
        </p:txBody>
      </p:sp>
      <p:sp>
        <p:nvSpPr>
          <p:cNvPr id="8" name="CuadroTexto 4">
            <a:extLst>
              <a:ext uri="{FF2B5EF4-FFF2-40B4-BE49-F238E27FC236}">
                <a16:creationId xmlns:a16="http://schemas.microsoft.com/office/drawing/2014/main" id="{5D6FDBA4-BC22-4E09-B6E6-90F1596303C2}"/>
              </a:ext>
            </a:extLst>
          </p:cNvPr>
          <p:cNvSpPr txBox="1"/>
          <p:nvPr/>
        </p:nvSpPr>
        <p:spPr>
          <a:xfrm>
            <a:off x="1590710" y="6735032"/>
            <a:ext cx="2514600" cy="288738"/>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Fuente: CEMLA y BANORTE.</a:t>
            </a:r>
          </a:p>
        </p:txBody>
      </p:sp>
      <p:pic>
        <p:nvPicPr>
          <p:cNvPr id="9" name="Imagen 8">
            <a:extLst>
              <a:ext uri="{FF2B5EF4-FFF2-40B4-BE49-F238E27FC236}">
                <a16:creationId xmlns:a16="http://schemas.microsoft.com/office/drawing/2014/main" id="{38A7D736-1FD4-671E-5533-F2DA2CDCB34D}"/>
              </a:ext>
            </a:extLst>
          </p:cNvPr>
          <p:cNvPicPr>
            <a:picLocks noChangeAspect="1"/>
          </p:cNvPicPr>
          <p:nvPr/>
        </p:nvPicPr>
        <p:blipFill>
          <a:blip r:embed="rId3"/>
          <a:stretch>
            <a:fillRect/>
          </a:stretch>
        </p:blipFill>
        <p:spPr>
          <a:xfrm>
            <a:off x="1655936" y="3924921"/>
            <a:ext cx="6918395" cy="2810817"/>
          </a:xfrm>
          <a:prstGeom prst="rect">
            <a:avLst/>
          </a:prstGeom>
        </p:spPr>
      </p:pic>
    </p:spTree>
    <p:extLst>
      <p:ext uri="{BB962C8B-B14F-4D97-AF65-F5344CB8AC3E}">
        <p14:creationId xmlns:p14="http://schemas.microsoft.com/office/powerpoint/2010/main" val="2291795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DD766-B7AA-C929-0C25-614C91EAE04F}"/>
              </a:ext>
            </a:extLst>
          </p:cNvPr>
          <p:cNvSpPr>
            <a:spLocks noGrp="1"/>
          </p:cNvSpPr>
          <p:nvPr>
            <p:ph type="title"/>
          </p:nvPr>
        </p:nvSpPr>
        <p:spPr>
          <a:xfrm>
            <a:off x="624731" y="212248"/>
            <a:ext cx="8823226" cy="912818"/>
          </a:xfrm>
        </p:spPr>
        <p:txBody>
          <a:bodyPr/>
          <a:lstStyle/>
          <a:p>
            <a:r>
              <a:rPr lang="es-MX" dirty="0"/>
              <a:t>RECEPTORES QUE RECIBEN REMESAS DE MÁS DE UN REMITENTE</a:t>
            </a:r>
          </a:p>
        </p:txBody>
      </p:sp>
      <p:sp>
        <p:nvSpPr>
          <p:cNvPr id="3" name="Marcador de contenido 2">
            <a:extLst>
              <a:ext uri="{FF2B5EF4-FFF2-40B4-BE49-F238E27FC236}">
                <a16:creationId xmlns:a16="http://schemas.microsoft.com/office/drawing/2014/main" id="{40625A6C-BDBF-A96D-CE78-A1AD3899BB7E}"/>
              </a:ext>
            </a:extLst>
          </p:cNvPr>
          <p:cNvSpPr>
            <a:spLocks noGrp="1"/>
          </p:cNvSpPr>
          <p:nvPr>
            <p:ph idx="1"/>
          </p:nvPr>
        </p:nvSpPr>
        <p:spPr>
          <a:xfrm>
            <a:off x="624731" y="1053058"/>
            <a:ext cx="8823226" cy="2664296"/>
          </a:xfrm>
        </p:spPr>
        <p:txBody>
          <a:bodyPr>
            <a:normAutofit fontScale="92500"/>
          </a:bodyPr>
          <a:lstStyle/>
          <a:p>
            <a:pPr marL="0" indent="0">
              <a:buNone/>
            </a:pPr>
            <a:r>
              <a:rPr lang="es-MX" sz="1600" dirty="0"/>
              <a:t>Un aspecto desconocido en México sobre las remesas es si hay receptores que las reciben de más de un remitente. Con el propósito de averiguarlo se siguió en la muestra del estudio en 2021 y 2022 a las 166,934 cuentas que recibieron remesas en el primer trimestre de 2021 y los resultados distinguiendo por género muestran que, en el agregado de esos dos años cuando el titular de la cuenta receptora era hombre el 44.6% de las remesas recibidas fueron remitidas solo por hombres, el 25.7% solo por mujeres y el restante 29.7% de las cuentas se beneficiaron de remesas remitidas tanto por hombres como por mujeres. Los porcentajes son parecidos en el caso de las cuentas en que el titular fue mujer. Así, cerca del 30% de las cuentas receptoras recibieron remesas de más de una persona, si bien también debe haber cuentas que se beneficiaron de envíos de más de un hombre o de más de una mujer. Ello sugiere que en México hay un número importante de hogares que reciben remesas de más de un migrante de la familia.</a:t>
            </a:r>
          </a:p>
        </p:txBody>
      </p:sp>
      <p:sp>
        <p:nvSpPr>
          <p:cNvPr id="4" name="Marcador de número de diapositiva 3">
            <a:extLst>
              <a:ext uri="{FF2B5EF4-FFF2-40B4-BE49-F238E27FC236}">
                <a16:creationId xmlns:a16="http://schemas.microsoft.com/office/drawing/2014/main" id="{61D5C1AD-6AE2-C5A8-B4FC-10157E8DCF04}"/>
              </a:ext>
            </a:extLst>
          </p:cNvPr>
          <p:cNvSpPr>
            <a:spLocks noGrp="1"/>
          </p:cNvSpPr>
          <p:nvPr>
            <p:ph type="sldNum" sz="quarter" idx="12"/>
          </p:nvPr>
        </p:nvSpPr>
        <p:spPr/>
        <p:txBody>
          <a:bodyPr/>
          <a:lstStyle/>
          <a:p>
            <a:r>
              <a:rPr lang="es-MX" dirty="0">
                <a:solidFill>
                  <a:prstClr val="white"/>
                </a:solidFill>
              </a:rPr>
              <a:t>21</a:t>
            </a:r>
          </a:p>
        </p:txBody>
      </p:sp>
      <p:sp>
        <p:nvSpPr>
          <p:cNvPr id="5" name="CuadroTexto 2">
            <a:extLst>
              <a:ext uri="{FF2B5EF4-FFF2-40B4-BE49-F238E27FC236}">
                <a16:creationId xmlns:a16="http://schemas.microsoft.com/office/drawing/2014/main" id="{081F3B1A-EC70-4E34-B169-292AEFAF0B8C}"/>
              </a:ext>
            </a:extLst>
          </p:cNvPr>
          <p:cNvSpPr txBox="1"/>
          <p:nvPr/>
        </p:nvSpPr>
        <p:spPr>
          <a:xfrm>
            <a:off x="1799952" y="3550337"/>
            <a:ext cx="6873068" cy="857437"/>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GÉNERO DE LOS REMITENTES DE REMESAS SEGÚN GÉNERO DEL TITULAR DE LA CUENTA RECEPTORA EN 2021-2022</a:t>
            </a:r>
          </a:p>
        </p:txBody>
      </p:sp>
      <p:sp>
        <p:nvSpPr>
          <p:cNvPr id="6" name="CuadroTexto 3">
            <a:extLst>
              <a:ext uri="{FF2B5EF4-FFF2-40B4-BE49-F238E27FC236}">
                <a16:creationId xmlns:a16="http://schemas.microsoft.com/office/drawing/2014/main" id="{2EF82F90-B793-4F39-99D3-B212E495E69D}"/>
              </a:ext>
            </a:extLst>
          </p:cNvPr>
          <p:cNvSpPr txBox="1"/>
          <p:nvPr/>
        </p:nvSpPr>
        <p:spPr>
          <a:xfrm>
            <a:off x="1223888" y="6429313"/>
            <a:ext cx="8568952" cy="312377"/>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Fuente: CEMLA y BANORTE.</a:t>
            </a:r>
          </a:p>
        </p:txBody>
      </p:sp>
      <p:pic>
        <p:nvPicPr>
          <p:cNvPr id="10" name="Imagen 9">
            <a:extLst>
              <a:ext uri="{FF2B5EF4-FFF2-40B4-BE49-F238E27FC236}">
                <a16:creationId xmlns:a16="http://schemas.microsoft.com/office/drawing/2014/main" id="{82210B64-411B-73E1-0F31-52A024B47CEA}"/>
              </a:ext>
            </a:extLst>
          </p:cNvPr>
          <p:cNvPicPr>
            <a:picLocks noChangeAspect="1"/>
          </p:cNvPicPr>
          <p:nvPr/>
        </p:nvPicPr>
        <p:blipFill>
          <a:blip r:embed="rId3"/>
          <a:stretch>
            <a:fillRect/>
          </a:stretch>
        </p:blipFill>
        <p:spPr>
          <a:xfrm>
            <a:off x="1610803" y="4450021"/>
            <a:ext cx="7062217" cy="1968405"/>
          </a:xfrm>
          <a:prstGeom prst="rect">
            <a:avLst/>
          </a:prstGeom>
        </p:spPr>
      </p:pic>
    </p:spTree>
    <p:extLst>
      <p:ext uri="{BB962C8B-B14F-4D97-AF65-F5344CB8AC3E}">
        <p14:creationId xmlns:p14="http://schemas.microsoft.com/office/powerpoint/2010/main" val="877572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A97E41-1E99-88A8-CE13-EA94B983FB8B}"/>
              </a:ext>
            </a:extLst>
          </p:cNvPr>
          <p:cNvSpPr>
            <a:spLocks noGrp="1"/>
          </p:cNvSpPr>
          <p:nvPr>
            <p:ph type="title"/>
          </p:nvPr>
        </p:nvSpPr>
        <p:spPr>
          <a:xfrm>
            <a:off x="624731" y="212248"/>
            <a:ext cx="8823226" cy="912818"/>
          </a:xfrm>
        </p:spPr>
        <p:txBody>
          <a:bodyPr/>
          <a:lstStyle/>
          <a:p>
            <a:r>
              <a:rPr lang="es-MX" dirty="0"/>
              <a:t>PRODUCTOS FINANCIEROS VINCULADOS A LAS REMESAS DEPOSITADAS EN UNA CUENTA BANCARIA</a:t>
            </a:r>
          </a:p>
        </p:txBody>
      </p:sp>
      <p:sp>
        <p:nvSpPr>
          <p:cNvPr id="3" name="Marcador de contenido 2">
            <a:extLst>
              <a:ext uri="{FF2B5EF4-FFF2-40B4-BE49-F238E27FC236}">
                <a16:creationId xmlns:a16="http://schemas.microsoft.com/office/drawing/2014/main" id="{C5368169-AA16-816B-CF9A-D50ABFE172CC}"/>
              </a:ext>
            </a:extLst>
          </p:cNvPr>
          <p:cNvSpPr>
            <a:spLocks noGrp="1"/>
          </p:cNvSpPr>
          <p:nvPr>
            <p:ph idx="1"/>
          </p:nvPr>
        </p:nvSpPr>
        <p:spPr>
          <a:xfrm>
            <a:off x="650727" y="1164131"/>
            <a:ext cx="8823226" cy="2232247"/>
          </a:xfrm>
        </p:spPr>
        <p:txBody>
          <a:bodyPr>
            <a:normAutofit/>
          </a:bodyPr>
          <a:lstStyle/>
          <a:p>
            <a:pPr marL="0" indent="0">
              <a:buNone/>
            </a:pPr>
            <a:r>
              <a:rPr lang="es-MX" sz="1800" dirty="0"/>
              <a:t>El envío de remesas para depósito en cuenta posibilita proporcionar servicios y productos financieros a los receptores de remesas. A lo largo de 2021 y 2022 fue aumentando en las remesas depositadas en cuenta de la muestra considerada el porcentaje de las de clientes que contaban con banca por internet. Dicho porcentaje pasó de 40.2% en el primer trimestre de 2021 a 59.3% en el cuarto trimestre de 2022, con porcentajes muy semejantes en los clientes receptores de remesas de ambos géneros.</a:t>
            </a:r>
          </a:p>
        </p:txBody>
      </p:sp>
      <p:sp>
        <p:nvSpPr>
          <p:cNvPr id="4" name="Marcador de número de diapositiva 3">
            <a:extLst>
              <a:ext uri="{FF2B5EF4-FFF2-40B4-BE49-F238E27FC236}">
                <a16:creationId xmlns:a16="http://schemas.microsoft.com/office/drawing/2014/main" id="{3C608F3A-7329-E154-A388-4AD81E1C2421}"/>
              </a:ext>
            </a:extLst>
          </p:cNvPr>
          <p:cNvSpPr>
            <a:spLocks noGrp="1"/>
          </p:cNvSpPr>
          <p:nvPr>
            <p:ph type="sldNum" sz="quarter" idx="12"/>
          </p:nvPr>
        </p:nvSpPr>
        <p:spPr/>
        <p:txBody>
          <a:bodyPr/>
          <a:lstStyle/>
          <a:p>
            <a:r>
              <a:rPr lang="es-MX" dirty="0">
                <a:solidFill>
                  <a:prstClr val="white"/>
                </a:solidFill>
              </a:rPr>
              <a:t>22</a:t>
            </a:r>
          </a:p>
        </p:txBody>
      </p:sp>
      <p:sp>
        <p:nvSpPr>
          <p:cNvPr id="5" name="CuadroTexto 1">
            <a:extLst>
              <a:ext uri="{FF2B5EF4-FFF2-40B4-BE49-F238E27FC236}">
                <a16:creationId xmlns:a16="http://schemas.microsoft.com/office/drawing/2014/main" id="{85F664DC-AD4C-431E-92D2-D771695D6F3F}"/>
              </a:ext>
            </a:extLst>
          </p:cNvPr>
          <p:cNvSpPr txBox="1"/>
          <p:nvPr/>
        </p:nvSpPr>
        <p:spPr>
          <a:xfrm>
            <a:off x="1946846" y="3349461"/>
            <a:ext cx="6264697" cy="72344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PORCENTAJE DE REMESAS DE CLIENTES CON BANCA POR INTERNET EN LAS DEPOSITADAS EN CUENTA EN 2021-2022</a:t>
            </a:r>
          </a:p>
        </p:txBody>
      </p:sp>
      <p:sp>
        <p:nvSpPr>
          <p:cNvPr id="6" name="CuadroTexto 2">
            <a:extLst>
              <a:ext uri="{FF2B5EF4-FFF2-40B4-BE49-F238E27FC236}">
                <a16:creationId xmlns:a16="http://schemas.microsoft.com/office/drawing/2014/main" id="{56EA67CD-683B-446B-ACE0-0415405754C4}"/>
              </a:ext>
            </a:extLst>
          </p:cNvPr>
          <p:cNvSpPr txBox="1"/>
          <p:nvPr/>
        </p:nvSpPr>
        <p:spPr>
          <a:xfrm>
            <a:off x="2497244" y="6582681"/>
            <a:ext cx="2514600" cy="28393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Fuente: CEMLA y BANORTE.</a:t>
            </a:r>
          </a:p>
        </p:txBody>
      </p:sp>
      <p:grpSp>
        <p:nvGrpSpPr>
          <p:cNvPr id="7" name="Grupo 6">
            <a:extLst>
              <a:ext uri="{FF2B5EF4-FFF2-40B4-BE49-F238E27FC236}">
                <a16:creationId xmlns:a16="http://schemas.microsoft.com/office/drawing/2014/main" id="{41BEC69B-E8E1-4869-82C1-EF63E0683D5A}"/>
              </a:ext>
            </a:extLst>
          </p:cNvPr>
          <p:cNvGrpSpPr/>
          <p:nvPr/>
        </p:nvGrpSpPr>
        <p:grpSpPr>
          <a:xfrm>
            <a:off x="2520032" y="4052304"/>
            <a:ext cx="5419703" cy="2458462"/>
            <a:chOff x="0" y="695325"/>
            <a:chExt cx="5419703" cy="3249520"/>
          </a:xfrm>
        </p:grpSpPr>
        <p:graphicFrame>
          <p:nvGraphicFramePr>
            <p:cNvPr id="8" name="Gráfico 7">
              <a:extLst>
                <a:ext uri="{FF2B5EF4-FFF2-40B4-BE49-F238E27FC236}">
                  <a16:creationId xmlns:a16="http://schemas.microsoft.com/office/drawing/2014/main" id="{D55128A2-23E4-9B2A-EFE4-69D3ADCBDF38}"/>
                </a:ext>
              </a:extLst>
            </p:cNvPr>
            <p:cNvGraphicFramePr/>
            <p:nvPr/>
          </p:nvGraphicFramePr>
          <p:xfrm>
            <a:off x="0" y="695325"/>
            <a:ext cx="3236951" cy="3249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6B871866-9434-0D86-1DA5-8E0EFD650A0A}"/>
                </a:ext>
              </a:extLst>
            </p:cNvPr>
            <p:cNvGraphicFramePr>
              <a:graphicFrameLocks/>
            </p:cNvGraphicFramePr>
            <p:nvPr/>
          </p:nvGraphicFramePr>
          <p:xfrm>
            <a:off x="3111963" y="846795"/>
            <a:ext cx="2307740" cy="307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id="{6786C269-B6C9-8F97-DE74-DB167BA7AC39}"/>
                </a:ext>
              </a:extLst>
            </p:cNvPr>
            <p:cNvGraphicFramePr>
              <a:graphicFrameLocks/>
            </p:cNvGraphicFramePr>
            <p:nvPr/>
          </p:nvGraphicFramePr>
          <p:xfrm>
            <a:off x="2134814" y="695328"/>
            <a:ext cx="3246476" cy="3219622"/>
          </p:xfrm>
          <a:graphic>
            <a:graphicData uri="http://schemas.openxmlformats.org/drawingml/2006/chart">
              <c:chart xmlns:c="http://schemas.openxmlformats.org/drawingml/2006/chart" xmlns:r="http://schemas.openxmlformats.org/officeDocument/2006/relationships" r:id="rId5"/>
            </a:graphicData>
          </a:graphic>
        </p:graphicFrame>
        <p:sp>
          <p:nvSpPr>
            <p:cNvPr id="12" name="CuadroTexto 8">
              <a:extLst>
                <a:ext uri="{FF2B5EF4-FFF2-40B4-BE49-F238E27FC236}">
                  <a16:creationId xmlns:a16="http://schemas.microsoft.com/office/drawing/2014/main" id="{FF9340AB-C980-7E38-A026-202CD5C20E92}"/>
                </a:ext>
              </a:extLst>
            </p:cNvPr>
            <p:cNvSpPr txBox="1"/>
            <p:nvPr/>
          </p:nvSpPr>
          <p:spPr>
            <a:xfrm>
              <a:off x="2752703" y="704850"/>
              <a:ext cx="2054225" cy="29191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Helvetica" panose="020B0500000000000000" pitchFamily="34" charset="0"/>
                  <a:ea typeface="+mn-ea"/>
                  <a:cs typeface="+mn-cs"/>
                </a:rPr>
                <a:t>Según género del receptor </a:t>
              </a:r>
            </a:p>
          </p:txBody>
        </p:sp>
      </p:grpSp>
    </p:spTree>
    <p:extLst>
      <p:ext uri="{BB962C8B-B14F-4D97-AF65-F5344CB8AC3E}">
        <p14:creationId xmlns:p14="http://schemas.microsoft.com/office/powerpoint/2010/main" val="1863047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CE006-1F24-F849-2DE3-79857DE7DF59}"/>
              </a:ext>
            </a:extLst>
          </p:cNvPr>
          <p:cNvSpPr>
            <a:spLocks noGrp="1"/>
          </p:cNvSpPr>
          <p:nvPr>
            <p:ph type="title"/>
          </p:nvPr>
        </p:nvSpPr>
        <p:spPr/>
        <p:txBody>
          <a:bodyPr/>
          <a:lstStyle/>
          <a:p>
            <a:r>
              <a:rPr lang="es-MX" dirty="0"/>
              <a:t>REMESAS E INCLUSIÓN FINANCIERA </a:t>
            </a:r>
          </a:p>
        </p:txBody>
      </p:sp>
      <p:sp>
        <p:nvSpPr>
          <p:cNvPr id="3" name="Marcador de contenido 2">
            <a:extLst>
              <a:ext uri="{FF2B5EF4-FFF2-40B4-BE49-F238E27FC236}">
                <a16:creationId xmlns:a16="http://schemas.microsoft.com/office/drawing/2014/main" id="{177B3496-61B1-3063-457D-FBD85CAC187D}"/>
              </a:ext>
            </a:extLst>
          </p:cNvPr>
          <p:cNvSpPr>
            <a:spLocks noGrp="1"/>
          </p:cNvSpPr>
          <p:nvPr>
            <p:ph idx="1"/>
          </p:nvPr>
        </p:nvSpPr>
        <p:spPr>
          <a:xfrm>
            <a:off x="624731" y="904689"/>
            <a:ext cx="8823226" cy="1660537"/>
          </a:xfrm>
        </p:spPr>
        <p:txBody>
          <a:bodyPr/>
          <a:lstStyle/>
          <a:p>
            <a:pPr marL="0" indent="0">
              <a:buNone/>
            </a:pPr>
            <a:r>
              <a:rPr lang="es-MX" dirty="0"/>
              <a:t>A lo largo de 2021 y 2022, aumentó ligeramente en la muestra de remesas del estudio el porcentaje de las depositadas en cuentas de clientes que contaban con un crédito de Banorte. Ello fue más frecuente en los clientes que reciben remesas enviadas por mujeres.</a:t>
            </a:r>
          </a:p>
        </p:txBody>
      </p:sp>
      <p:sp>
        <p:nvSpPr>
          <p:cNvPr id="4" name="Marcador de número de diapositiva 3">
            <a:extLst>
              <a:ext uri="{FF2B5EF4-FFF2-40B4-BE49-F238E27FC236}">
                <a16:creationId xmlns:a16="http://schemas.microsoft.com/office/drawing/2014/main" id="{B81EA14B-0AAB-68B1-33A5-89E2718E0A48}"/>
              </a:ext>
            </a:extLst>
          </p:cNvPr>
          <p:cNvSpPr>
            <a:spLocks noGrp="1"/>
          </p:cNvSpPr>
          <p:nvPr>
            <p:ph type="sldNum" sz="quarter" idx="12"/>
          </p:nvPr>
        </p:nvSpPr>
        <p:spPr/>
        <p:txBody>
          <a:bodyPr/>
          <a:lstStyle/>
          <a:p>
            <a:r>
              <a:rPr lang="es-MX" dirty="0">
                <a:solidFill>
                  <a:prstClr val="white"/>
                </a:solidFill>
              </a:rPr>
              <a:t>23</a:t>
            </a:r>
          </a:p>
        </p:txBody>
      </p:sp>
      <p:sp>
        <p:nvSpPr>
          <p:cNvPr id="5" name="CuadroTexto 1">
            <a:extLst>
              <a:ext uri="{FF2B5EF4-FFF2-40B4-BE49-F238E27FC236}">
                <a16:creationId xmlns:a16="http://schemas.microsoft.com/office/drawing/2014/main" id="{074248C5-1BFF-4758-B2CF-E33F53F98667}"/>
              </a:ext>
            </a:extLst>
          </p:cNvPr>
          <p:cNvSpPr txBox="1"/>
          <p:nvPr/>
        </p:nvSpPr>
        <p:spPr>
          <a:xfrm>
            <a:off x="1255923" y="2399896"/>
            <a:ext cx="7560840" cy="67264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PORCENTAJE DE REMESAS DE CLIENTES CON CRÉDITO EN LAS DEPOSITADAS EN CUENTA EN 2021-2022</a:t>
            </a:r>
          </a:p>
        </p:txBody>
      </p:sp>
      <p:sp>
        <p:nvSpPr>
          <p:cNvPr id="6" name="CuadroTexto 2">
            <a:extLst>
              <a:ext uri="{FF2B5EF4-FFF2-40B4-BE49-F238E27FC236}">
                <a16:creationId xmlns:a16="http://schemas.microsoft.com/office/drawing/2014/main" id="{1BD25C45-9C62-4786-8C37-65563842D201}"/>
              </a:ext>
            </a:extLst>
          </p:cNvPr>
          <p:cNvSpPr txBox="1"/>
          <p:nvPr/>
        </p:nvSpPr>
        <p:spPr>
          <a:xfrm>
            <a:off x="1367904" y="5711562"/>
            <a:ext cx="2514600" cy="291192"/>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Fuente: CEMLA y BANORTE.</a:t>
            </a:r>
          </a:p>
        </p:txBody>
      </p:sp>
      <p:pic>
        <p:nvPicPr>
          <p:cNvPr id="15" name="Imagen 14">
            <a:extLst>
              <a:ext uri="{FF2B5EF4-FFF2-40B4-BE49-F238E27FC236}">
                <a16:creationId xmlns:a16="http://schemas.microsoft.com/office/drawing/2014/main" id="{D42D7448-96F6-FA51-B9B1-2A49969AE729}"/>
              </a:ext>
            </a:extLst>
          </p:cNvPr>
          <p:cNvPicPr>
            <a:picLocks noChangeAspect="1"/>
          </p:cNvPicPr>
          <p:nvPr/>
        </p:nvPicPr>
        <p:blipFill rotWithShape="1">
          <a:blip r:embed="rId3"/>
          <a:srcRect l="12761" r="11843"/>
          <a:stretch/>
        </p:blipFill>
        <p:spPr>
          <a:xfrm>
            <a:off x="1462320" y="2971626"/>
            <a:ext cx="7232837" cy="2702679"/>
          </a:xfrm>
          <a:prstGeom prst="rect">
            <a:avLst/>
          </a:prstGeom>
        </p:spPr>
      </p:pic>
    </p:spTree>
    <p:extLst>
      <p:ext uri="{BB962C8B-B14F-4D97-AF65-F5344CB8AC3E}">
        <p14:creationId xmlns:p14="http://schemas.microsoft.com/office/powerpoint/2010/main" val="63449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8D9DE27-D4D5-43AC-AD91-0E8BB1D8CB77}"/>
              </a:ext>
            </a:extLst>
          </p:cNvPr>
          <p:cNvSpPr>
            <a:spLocks noGrp="1"/>
          </p:cNvSpPr>
          <p:nvPr>
            <p:ph idx="1"/>
          </p:nvPr>
        </p:nvSpPr>
        <p:spPr>
          <a:xfrm>
            <a:off x="560301" y="476994"/>
            <a:ext cx="8952086" cy="5053045"/>
          </a:xfrm>
        </p:spPr>
        <p:txBody>
          <a:bodyPr>
            <a:normAutofit/>
          </a:bodyPr>
          <a:lstStyle/>
          <a:p>
            <a:pPr>
              <a:buFont typeface="Wingdings" panose="05000000000000000000" pitchFamily="2" charset="2"/>
              <a:buChar char="Ø"/>
            </a:pPr>
            <a:r>
              <a:rPr lang="es-MX" dirty="0"/>
              <a:t>En México es frecuente la percepción de que la migración mexicana al exterior es fundamentalmente de hombres que dejan su país en busca de mejores oportunidades de empleo e ingresos y que envían remesas a su esposa e hijos. </a:t>
            </a:r>
          </a:p>
          <a:p>
            <a:pPr>
              <a:buFont typeface="Wingdings" panose="05000000000000000000" pitchFamily="2" charset="2"/>
              <a:buChar char="Ø"/>
            </a:pPr>
            <a:r>
              <a:rPr lang="es-MX" dirty="0"/>
              <a:t>Esa percepción representa una visión incompleta del fenómeno migratorio y de las remesas, ya que deja de lado que hay millones de mujeres mexicanas que han emigrado a otros países, principalmente, a Estados Unidos, que trabajan y envían cada año miles de millones de dólares en remesas a sus familiares en nuestro país. </a:t>
            </a:r>
          </a:p>
          <a:p>
            <a:r>
              <a:rPr lang="es-MX" dirty="0"/>
              <a:t>Este estudio representa un esfuerzo conjunto del Centro de Estudios Monetarios Latinoamericanos (CEMLA) y de BANORTE.</a:t>
            </a:r>
            <a:r>
              <a:rPr lang="es-MX" dirty="0">
                <a:latin typeface="Tahoma" panose="020B0604030504040204" pitchFamily="34" charset="0"/>
                <a:ea typeface="Tahoma" panose="020B0604030504040204" pitchFamily="34" charset="0"/>
                <a:cs typeface="Tahoma" panose="020B0604030504040204" pitchFamily="34" charset="0"/>
              </a:rPr>
              <a:t>* </a:t>
            </a:r>
            <a:r>
              <a:rPr lang="es-MX" dirty="0"/>
              <a:t>El estudio cubre una diversidad de temas, pero su principal propósito es cuantificar la contribución de las mexicanas que han emigrado a Estados Unidos al ingreso de México por remesas familiares.</a:t>
            </a:r>
          </a:p>
          <a:p>
            <a:pPr marL="0" indent="0">
              <a:buNone/>
            </a:pPr>
            <a:endParaRPr lang="es-MX" dirty="0"/>
          </a:p>
        </p:txBody>
      </p:sp>
      <p:sp>
        <p:nvSpPr>
          <p:cNvPr id="4" name="Marcador de número de diapositiva 3">
            <a:extLst>
              <a:ext uri="{FF2B5EF4-FFF2-40B4-BE49-F238E27FC236}">
                <a16:creationId xmlns:a16="http://schemas.microsoft.com/office/drawing/2014/main" id="{F09D3489-AE36-4720-AED6-D016EA6B6E34}"/>
              </a:ext>
            </a:extLst>
          </p:cNvPr>
          <p:cNvSpPr>
            <a:spLocks noGrp="1"/>
          </p:cNvSpPr>
          <p:nvPr>
            <p:ph type="sldNum" sz="quarter" idx="12"/>
          </p:nvPr>
        </p:nvSpPr>
        <p:spPr/>
        <p:txBody>
          <a:bodyPr/>
          <a:lstStyle/>
          <a:p>
            <a:r>
              <a:rPr lang="es-MX" dirty="0">
                <a:solidFill>
                  <a:prstClr val="white"/>
                </a:solidFill>
              </a:rPr>
              <a:t>1</a:t>
            </a:r>
          </a:p>
        </p:txBody>
      </p:sp>
      <p:sp>
        <p:nvSpPr>
          <p:cNvPr id="9" name="CuadroTexto 8">
            <a:extLst>
              <a:ext uri="{FF2B5EF4-FFF2-40B4-BE49-F238E27FC236}">
                <a16:creationId xmlns:a16="http://schemas.microsoft.com/office/drawing/2014/main" id="{9BE182EA-0932-706B-0DE7-7BB553CC241E}"/>
              </a:ext>
            </a:extLst>
          </p:cNvPr>
          <p:cNvSpPr txBox="1"/>
          <p:nvPr/>
        </p:nvSpPr>
        <p:spPr>
          <a:xfrm>
            <a:off x="624731" y="5743545"/>
            <a:ext cx="8823226" cy="1015663"/>
          </a:xfrm>
          <a:prstGeom prst="rect">
            <a:avLst/>
          </a:prstGeom>
          <a:noFill/>
        </p:spPr>
        <p:txBody>
          <a:bodyPr wrap="square">
            <a:spAutoFit/>
          </a:bodyPr>
          <a:lstStyle/>
          <a:p>
            <a:pPr marR="0" lvl="0" algn="just" defTabSz="1008035" rtl="0" eaLnBrk="1" fontAlgn="auto" latinLnBrk="0" hangingPunct="1">
              <a:lnSpc>
                <a:spcPct val="100000"/>
              </a:lnSpc>
              <a:spcBef>
                <a:spcPts val="2205"/>
              </a:spcBef>
              <a:spcAft>
                <a:spcPts val="0"/>
              </a:spcAft>
              <a:buClr>
                <a:srgbClr val="629DD1"/>
              </a:buClr>
              <a:buSzPct val="75000"/>
              <a:tabLst/>
              <a:defRPr/>
            </a:pPr>
            <a:r>
              <a:rPr kumimoji="0" lang="es-MX" sz="1200" b="0" i="0" u="none" strike="noStrike" kern="1200" cap="none" spc="0" normalizeH="0" baseline="0" noProof="0" dirty="0">
                <a:ln>
                  <a:noFill/>
                </a:ln>
                <a:solidFill>
                  <a:prstClr val="black"/>
                </a:solidFill>
                <a:effectLst/>
                <a:uLnTx/>
                <a:uFillTx/>
                <a:latin typeface="Helvetica"/>
                <a:ea typeface="+mn-ea"/>
              </a:rPr>
              <a:t>*El grupo de trabajo que realizó el estudio se integró por parte del CEMLA por Jesús Cervantes González, Director de Estadísticas Económicas del CEMLA, Juan Antonio Ortega, Economista Senior, Cindy Sánchez y Denisse Jiménez, economistas del CEMLA. El equipo de BANORTE lo coordinó Ricardo Velázquez, Director General Adjunto de Banca Internacional y se integró por Normando Rojas Morgan, Director de Pagos Internacionales, Laura Isadora Rosas Hernández, Subdirectora de Pagos Internacionales y Oscar Salazar Hernández, Gerente de Pagos Internacionales.</a:t>
            </a:r>
          </a:p>
        </p:txBody>
      </p:sp>
    </p:spTree>
    <p:extLst>
      <p:ext uri="{BB962C8B-B14F-4D97-AF65-F5344CB8AC3E}">
        <p14:creationId xmlns:p14="http://schemas.microsoft.com/office/powerpoint/2010/main" val="3995967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F5DDB-1681-11B0-02BD-E3885A458C47}"/>
              </a:ext>
            </a:extLst>
          </p:cNvPr>
          <p:cNvSpPr>
            <a:spLocks noGrp="1"/>
          </p:cNvSpPr>
          <p:nvPr>
            <p:ph type="title"/>
          </p:nvPr>
        </p:nvSpPr>
        <p:spPr>
          <a:xfrm>
            <a:off x="624731" y="212248"/>
            <a:ext cx="8823226" cy="840810"/>
          </a:xfrm>
        </p:spPr>
        <p:txBody>
          <a:bodyPr/>
          <a:lstStyle/>
          <a:p>
            <a:r>
              <a:rPr lang="es-MX" dirty="0"/>
              <a:t>POTENCIAL DE LAS REMESAS PARA LA INCLUSIÓN FINANCIERA </a:t>
            </a:r>
          </a:p>
        </p:txBody>
      </p:sp>
      <p:sp>
        <p:nvSpPr>
          <p:cNvPr id="3" name="Marcador de contenido 2">
            <a:extLst>
              <a:ext uri="{FF2B5EF4-FFF2-40B4-BE49-F238E27FC236}">
                <a16:creationId xmlns:a16="http://schemas.microsoft.com/office/drawing/2014/main" id="{51F71383-7B8F-478F-6039-355D9581B03A}"/>
              </a:ext>
            </a:extLst>
          </p:cNvPr>
          <p:cNvSpPr>
            <a:spLocks noGrp="1"/>
          </p:cNvSpPr>
          <p:nvPr>
            <p:ph idx="1"/>
          </p:nvPr>
        </p:nvSpPr>
        <p:spPr>
          <a:xfrm>
            <a:off x="624731" y="1053057"/>
            <a:ext cx="8823226" cy="1800201"/>
          </a:xfrm>
        </p:spPr>
        <p:txBody>
          <a:bodyPr>
            <a:normAutofit fontScale="92500" lnSpcReduction="10000"/>
          </a:bodyPr>
          <a:lstStyle/>
          <a:p>
            <a:pPr marL="0" indent="0">
              <a:buNone/>
            </a:pPr>
            <a:r>
              <a:rPr lang="es-MX" sz="1800" dirty="0"/>
              <a:t>Durante el cuarto trimestre de 2022, en la muestra considerada para el estudio un poco más de 7 de cada 10 remesas operadas por Banorte se enviaron para depósito en una cuenta; una de cada 2.3 remesas depositadas en cuenta correspondía a un cliente que contaba con banca por internet; una de cada 5 remesas se depositó en la cuenta de un cliente que contaba con un crédito de Banorte y una de cada 6.5 remesas la recibía la cuenta de un cliente que contaba tanto con banca por internet como con un crédito de Banorte. </a:t>
            </a:r>
          </a:p>
        </p:txBody>
      </p:sp>
      <p:sp>
        <p:nvSpPr>
          <p:cNvPr id="4" name="Marcador de número de diapositiva 3">
            <a:extLst>
              <a:ext uri="{FF2B5EF4-FFF2-40B4-BE49-F238E27FC236}">
                <a16:creationId xmlns:a16="http://schemas.microsoft.com/office/drawing/2014/main" id="{148E7FB4-7A6D-1BF4-E308-BF915FF10B55}"/>
              </a:ext>
            </a:extLst>
          </p:cNvPr>
          <p:cNvSpPr>
            <a:spLocks noGrp="1"/>
          </p:cNvSpPr>
          <p:nvPr>
            <p:ph type="sldNum" sz="quarter" idx="12"/>
          </p:nvPr>
        </p:nvSpPr>
        <p:spPr/>
        <p:txBody>
          <a:bodyPr/>
          <a:lstStyle/>
          <a:p>
            <a:r>
              <a:rPr lang="es-MX" dirty="0">
                <a:solidFill>
                  <a:prstClr val="white"/>
                </a:solidFill>
              </a:rPr>
              <a:t>24</a:t>
            </a:r>
          </a:p>
        </p:txBody>
      </p:sp>
      <p:sp>
        <p:nvSpPr>
          <p:cNvPr id="5" name="CuadroTexto 1">
            <a:extLst>
              <a:ext uri="{FF2B5EF4-FFF2-40B4-BE49-F238E27FC236}">
                <a16:creationId xmlns:a16="http://schemas.microsoft.com/office/drawing/2014/main" id="{2ACBCE60-45D7-45A7-889F-0A154FF9C9F0}"/>
              </a:ext>
            </a:extLst>
          </p:cNvPr>
          <p:cNvSpPr txBox="1"/>
          <p:nvPr/>
        </p:nvSpPr>
        <p:spPr>
          <a:xfrm>
            <a:off x="547403" y="2786779"/>
            <a:ext cx="8831163" cy="93057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PARTICIPACIÓN EN EL TOTAL DE REMESAS DE LAS DEPOSITADAS EN UNA CUENTA, DE LAS DEPOSITADAS EN CUENTAS DE CLIENTES CON BANCA POR INTERNET, DE LAS DEPOSITADAS EN CUENTAS CON CRÉDITO OTORGADO Y DE LAS CUENTAS CON CRÉDITO Y BANCA POR INTERNET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Porcentajes en el total de remesas</a:t>
            </a:r>
          </a:p>
        </p:txBody>
      </p:sp>
      <p:sp>
        <p:nvSpPr>
          <p:cNvPr id="6" name="CuadroTexto 2">
            <a:extLst>
              <a:ext uri="{FF2B5EF4-FFF2-40B4-BE49-F238E27FC236}">
                <a16:creationId xmlns:a16="http://schemas.microsoft.com/office/drawing/2014/main" id="{43D23667-4410-48CE-96E8-02C09F1EDC7E}"/>
              </a:ext>
            </a:extLst>
          </p:cNvPr>
          <p:cNvSpPr txBox="1"/>
          <p:nvPr/>
        </p:nvSpPr>
        <p:spPr>
          <a:xfrm>
            <a:off x="1511920" y="6636273"/>
            <a:ext cx="2514600" cy="291913"/>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Helvetica" panose="020B0500000000000000" pitchFamily="34" charset="0"/>
                <a:ea typeface="+mn-ea"/>
                <a:cs typeface="+mn-cs"/>
              </a:rPr>
              <a:t>Fuente: CEMLA y BANORTE.</a:t>
            </a:r>
          </a:p>
        </p:txBody>
      </p:sp>
      <p:grpSp>
        <p:nvGrpSpPr>
          <p:cNvPr id="12" name="Grupo 11">
            <a:extLst>
              <a:ext uri="{FF2B5EF4-FFF2-40B4-BE49-F238E27FC236}">
                <a16:creationId xmlns:a16="http://schemas.microsoft.com/office/drawing/2014/main" id="{D4B32403-7C57-45DF-9DF7-945899D474AF}"/>
              </a:ext>
            </a:extLst>
          </p:cNvPr>
          <p:cNvGrpSpPr/>
          <p:nvPr/>
        </p:nvGrpSpPr>
        <p:grpSpPr>
          <a:xfrm>
            <a:off x="1327936" y="3700332"/>
            <a:ext cx="7416816" cy="2935941"/>
            <a:chOff x="0" y="0"/>
            <a:chExt cx="7415342" cy="3277650"/>
          </a:xfrm>
        </p:grpSpPr>
        <p:graphicFrame>
          <p:nvGraphicFramePr>
            <p:cNvPr id="13" name="Gráfico 12">
              <a:extLst>
                <a:ext uri="{FF2B5EF4-FFF2-40B4-BE49-F238E27FC236}">
                  <a16:creationId xmlns:a16="http://schemas.microsoft.com/office/drawing/2014/main" id="{80601705-5932-02C4-7378-3BA6AB002D52}"/>
                </a:ext>
              </a:extLst>
            </p:cNvPr>
            <p:cNvGraphicFramePr>
              <a:graphicFrameLocks/>
            </p:cNvGraphicFramePr>
            <p:nvPr/>
          </p:nvGraphicFramePr>
          <p:xfrm>
            <a:off x="1661598" y="0"/>
            <a:ext cx="2307740" cy="3172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a:extLst>
                <a:ext uri="{FF2B5EF4-FFF2-40B4-BE49-F238E27FC236}">
                  <a16:creationId xmlns:a16="http://schemas.microsoft.com/office/drawing/2014/main" id="{0EBF36EB-9855-D3C3-B368-03DB5FD7C4AC}"/>
                </a:ext>
              </a:extLst>
            </p:cNvPr>
            <p:cNvGraphicFramePr>
              <a:graphicFrameLocks/>
            </p:cNvGraphicFramePr>
            <p:nvPr/>
          </p:nvGraphicFramePr>
          <p:xfrm>
            <a:off x="0" y="58028"/>
            <a:ext cx="3246476" cy="32196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áfico 14">
              <a:extLst>
                <a:ext uri="{FF2B5EF4-FFF2-40B4-BE49-F238E27FC236}">
                  <a16:creationId xmlns:a16="http://schemas.microsoft.com/office/drawing/2014/main" id="{BE0D1EA0-AF2D-8165-ED9C-4840F4E383F1}"/>
                </a:ext>
              </a:extLst>
            </p:cNvPr>
            <p:cNvGraphicFramePr>
              <a:graphicFrameLocks/>
            </p:cNvGraphicFramePr>
            <p:nvPr/>
          </p:nvGraphicFramePr>
          <p:xfrm>
            <a:off x="5131766" y="37532"/>
            <a:ext cx="2283576" cy="31570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áfico 15">
              <a:extLst>
                <a:ext uri="{FF2B5EF4-FFF2-40B4-BE49-F238E27FC236}">
                  <a16:creationId xmlns:a16="http://schemas.microsoft.com/office/drawing/2014/main" id="{1FCFDC34-05F8-20CA-54C6-B0B6257EA692}"/>
                </a:ext>
              </a:extLst>
            </p:cNvPr>
            <p:cNvGraphicFramePr>
              <a:graphicFrameLocks/>
            </p:cNvGraphicFramePr>
            <p:nvPr/>
          </p:nvGraphicFramePr>
          <p:xfrm>
            <a:off x="3630359" y="15593"/>
            <a:ext cx="3236506" cy="3252695"/>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3674238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F28BA-A642-A0D9-1BFA-C62D80968F89}"/>
              </a:ext>
            </a:extLst>
          </p:cNvPr>
          <p:cNvSpPr>
            <a:spLocks noGrp="1"/>
          </p:cNvSpPr>
          <p:nvPr>
            <p:ph type="title"/>
          </p:nvPr>
        </p:nvSpPr>
        <p:spPr>
          <a:xfrm>
            <a:off x="624731" y="212248"/>
            <a:ext cx="8823226" cy="912818"/>
          </a:xfrm>
        </p:spPr>
        <p:txBody>
          <a:bodyPr/>
          <a:lstStyle/>
          <a:p>
            <a:r>
              <a:rPr lang="es-MX" dirty="0"/>
              <a:t>EDAD Y GÉNERO DEL RECEPTOR DE REMESAS DEPOSITADAS EN CUENTA</a:t>
            </a:r>
          </a:p>
        </p:txBody>
      </p:sp>
      <p:sp>
        <p:nvSpPr>
          <p:cNvPr id="3" name="Marcador de contenido 2">
            <a:extLst>
              <a:ext uri="{FF2B5EF4-FFF2-40B4-BE49-F238E27FC236}">
                <a16:creationId xmlns:a16="http://schemas.microsoft.com/office/drawing/2014/main" id="{D0FB00E1-C3AD-65DF-6BAB-0EA17BC0F4EF}"/>
              </a:ext>
            </a:extLst>
          </p:cNvPr>
          <p:cNvSpPr>
            <a:spLocks noGrp="1"/>
          </p:cNvSpPr>
          <p:nvPr>
            <p:ph idx="1"/>
          </p:nvPr>
        </p:nvSpPr>
        <p:spPr>
          <a:xfrm>
            <a:off x="624731" y="1125065"/>
            <a:ext cx="8823226" cy="2448273"/>
          </a:xfrm>
        </p:spPr>
        <p:txBody>
          <a:bodyPr>
            <a:normAutofit fontScale="85000" lnSpcReduction="10000"/>
          </a:bodyPr>
          <a:lstStyle/>
          <a:p>
            <a:pPr marL="0" indent="0">
              <a:buNone/>
            </a:pPr>
            <a:r>
              <a:rPr lang="es-MX" dirty="0"/>
              <a:t>Un aspecto desconocido en México y en otros países receptores de remesas es la edad de los beneficiarios de esos recursos. La muestra de remesas de este estudio permite identificar para las remesas depositadas en una cuenta no solo el género, sino también su rango de edad y los correspondientes montos promedio de la remesa recibida. En 2021 y 2022 los principales receptores de las remesas depositadas en cuenta fueron hombres y mujeres con edades de 26 a 45 años. Así, el 52.3% de las remesas las recibieron personas en ese rango de edad, con porcentajes de 53.7% en el caso de las mujeres y 49.9% en los hombres. Por otro lado, es reducida la recepción de remesas para depósito en cuenta en personas con rangos de edad de 18 a 25 años y en mayores de 65 años. </a:t>
            </a:r>
          </a:p>
        </p:txBody>
      </p:sp>
      <p:sp>
        <p:nvSpPr>
          <p:cNvPr id="4" name="Marcador de número de diapositiva 3">
            <a:extLst>
              <a:ext uri="{FF2B5EF4-FFF2-40B4-BE49-F238E27FC236}">
                <a16:creationId xmlns:a16="http://schemas.microsoft.com/office/drawing/2014/main" id="{347EA4E1-2E44-15EB-4E46-2DCE0108AE3E}"/>
              </a:ext>
            </a:extLst>
          </p:cNvPr>
          <p:cNvSpPr>
            <a:spLocks noGrp="1"/>
          </p:cNvSpPr>
          <p:nvPr>
            <p:ph type="sldNum" sz="quarter" idx="12"/>
          </p:nvPr>
        </p:nvSpPr>
        <p:spPr/>
        <p:txBody>
          <a:bodyPr/>
          <a:lstStyle/>
          <a:p>
            <a:r>
              <a:rPr lang="es-MX" dirty="0">
                <a:solidFill>
                  <a:prstClr val="white"/>
                </a:solidFill>
              </a:rPr>
              <a:t>25</a:t>
            </a:r>
          </a:p>
        </p:txBody>
      </p:sp>
      <p:sp>
        <p:nvSpPr>
          <p:cNvPr id="5" name="CuadroTexto 1">
            <a:extLst>
              <a:ext uri="{FF2B5EF4-FFF2-40B4-BE49-F238E27FC236}">
                <a16:creationId xmlns:a16="http://schemas.microsoft.com/office/drawing/2014/main" id="{EDE11A42-501A-4285-924D-EFCFB6184B69}"/>
              </a:ext>
            </a:extLst>
          </p:cNvPr>
          <p:cNvSpPr txBox="1"/>
          <p:nvPr/>
        </p:nvSpPr>
        <p:spPr>
          <a:xfrm>
            <a:off x="1007864" y="3624234"/>
            <a:ext cx="7776864" cy="59098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DISTRIBUCIÓN PORCENTUAL DE REMESAS DEPOSITADAS EN CUENTA SEGÚN GÉNERO Y RANGO DE EDAD DEL RECEPTOR EN 2021-2022</a:t>
            </a:r>
            <a:endParaRPr kumimoji="0" lang="es-MX" sz="14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endParaRPr>
          </a:p>
        </p:txBody>
      </p:sp>
      <p:sp>
        <p:nvSpPr>
          <p:cNvPr id="6" name="CuadroTexto 2">
            <a:extLst>
              <a:ext uri="{FF2B5EF4-FFF2-40B4-BE49-F238E27FC236}">
                <a16:creationId xmlns:a16="http://schemas.microsoft.com/office/drawing/2014/main" id="{F00BC41D-46A2-4900-B0E7-7C5A26A9BD6C}"/>
              </a:ext>
            </a:extLst>
          </p:cNvPr>
          <p:cNvSpPr txBox="1"/>
          <p:nvPr/>
        </p:nvSpPr>
        <p:spPr>
          <a:xfrm>
            <a:off x="1551472" y="6717088"/>
            <a:ext cx="2520950" cy="3048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a:ln>
                  <a:noFill/>
                </a:ln>
                <a:solidFill>
                  <a:sysClr val="windowText" lastClr="000000"/>
                </a:solidFill>
                <a:effectLst/>
                <a:uLnTx/>
                <a:uFillTx/>
                <a:latin typeface="Helvetica" panose="020B0500000000000000" pitchFamily="34" charset="0"/>
                <a:ea typeface="+mn-ea"/>
                <a:cs typeface="+mn-cs"/>
              </a:rPr>
              <a:t>Fuente: CEMLA y BANORTE.</a:t>
            </a:r>
          </a:p>
        </p:txBody>
      </p:sp>
      <p:pic>
        <p:nvPicPr>
          <p:cNvPr id="14" name="Imagen 13">
            <a:extLst>
              <a:ext uri="{FF2B5EF4-FFF2-40B4-BE49-F238E27FC236}">
                <a16:creationId xmlns:a16="http://schemas.microsoft.com/office/drawing/2014/main" id="{2B58F367-6868-CF0E-4DE3-FAAE6EEA3B26}"/>
              </a:ext>
            </a:extLst>
          </p:cNvPr>
          <p:cNvPicPr>
            <a:picLocks noChangeAspect="1"/>
          </p:cNvPicPr>
          <p:nvPr/>
        </p:nvPicPr>
        <p:blipFill rotWithShape="1">
          <a:blip r:embed="rId3"/>
          <a:srcRect r="9413"/>
          <a:stretch/>
        </p:blipFill>
        <p:spPr>
          <a:xfrm>
            <a:off x="1295897" y="4138364"/>
            <a:ext cx="8056835" cy="2376266"/>
          </a:xfrm>
          <a:prstGeom prst="rect">
            <a:avLst/>
          </a:prstGeom>
        </p:spPr>
      </p:pic>
    </p:spTree>
    <p:extLst>
      <p:ext uri="{BB962C8B-B14F-4D97-AF65-F5344CB8AC3E}">
        <p14:creationId xmlns:p14="http://schemas.microsoft.com/office/powerpoint/2010/main" val="2370942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7AFC2C63-1AEB-EBC5-8ABF-2739DB33813E}"/>
              </a:ext>
            </a:extLst>
          </p:cNvPr>
          <p:cNvSpPr>
            <a:spLocks noGrp="1"/>
          </p:cNvSpPr>
          <p:nvPr>
            <p:ph type="title"/>
          </p:nvPr>
        </p:nvSpPr>
        <p:spPr>
          <a:xfrm>
            <a:off x="628699" y="2475216"/>
            <a:ext cx="8823226" cy="2628292"/>
          </a:xfrm>
        </p:spPr>
        <p:txBody>
          <a:bodyPr/>
          <a:lstStyle/>
          <a:p>
            <a:pPr algn="ctr"/>
            <a:r>
              <a:rPr kumimoji="0" lang="es-MX" sz="4000" b="0" i="0" u="none" strike="noStrike" kern="1200" cap="all" spc="0" normalizeH="0" baseline="0" noProof="0" dirty="0">
                <a:ln>
                  <a:noFill/>
                </a:ln>
                <a:solidFill>
                  <a:srgbClr val="376092"/>
                </a:solidFill>
                <a:effectLst/>
                <a:uLnTx/>
                <a:uFillTx/>
                <a:latin typeface="Helvetica"/>
                <a:ea typeface="+mj-ea"/>
              </a:rPr>
              <a:t>INGRESO POR REMESAS ENVIADAS DESDE ESTADOS UNIDOS POR MUJERES MIGRANTES MEXICANAS</a:t>
            </a:r>
            <a:endParaRPr lang="es-MX" sz="4000" cap="all" dirty="0">
              <a:solidFill>
                <a:srgbClr val="376092"/>
              </a:solidFill>
            </a:endParaRPr>
          </a:p>
        </p:txBody>
      </p:sp>
    </p:spTree>
    <p:extLst>
      <p:ext uri="{BB962C8B-B14F-4D97-AF65-F5344CB8AC3E}">
        <p14:creationId xmlns:p14="http://schemas.microsoft.com/office/powerpoint/2010/main" val="682090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25840-7A9E-1E7A-C71B-ECE5B03BAE2D}"/>
              </a:ext>
            </a:extLst>
          </p:cNvPr>
          <p:cNvSpPr>
            <a:spLocks noGrp="1"/>
          </p:cNvSpPr>
          <p:nvPr>
            <p:ph type="title"/>
          </p:nvPr>
        </p:nvSpPr>
        <p:spPr>
          <a:xfrm>
            <a:off x="624731" y="212247"/>
            <a:ext cx="8823226" cy="831685"/>
          </a:xfrm>
        </p:spPr>
        <p:txBody>
          <a:bodyPr/>
          <a:lstStyle/>
          <a:p>
            <a:r>
              <a:rPr lang="es-MX" dirty="0"/>
              <a:t>INGRESO POR REMESAS ENVIADAS POR MUJERES MIGRANTES MEXICANAS</a:t>
            </a:r>
          </a:p>
        </p:txBody>
      </p:sp>
      <p:sp>
        <p:nvSpPr>
          <p:cNvPr id="3" name="Marcador de contenido 2">
            <a:extLst>
              <a:ext uri="{FF2B5EF4-FFF2-40B4-BE49-F238E27FC236}">
                <a16:creationId xmlns:a16="http://schemas.microsoft.com/office/drawing/2014/main" id="{A02D6C57-0389-7CB0-0D4D-77BDA1EB124F}"/>
              </a:ext>
            </a:extLst>
          </p:cNvPr>
          <p:cNvSpPr>
            <a:spLocks noGrp="1"/>
          </p:cNvSpPr>
          <p:nvPr>
            <p:ph idx="1"/>
          </p:nvPr>
        </p:nvSpPr>
        <p:spPr>
          <a:xfrm>
            <a:off x="632786" y="1050534"/>
            <a:ext cx="8823226" cy="2668649"/>
          </a:xfrm>
        </p:spPr>
        <p:txBody>
          <a:bodyPr>
            <a:normAutofit lnSpcReduction="10000"/>
          </a:bodyPr>
          <a:lstStyle/>
          <a:p>
            <a:pPr marL="0" indent="0">
              <a:buNone/>
            </a:pPr>
            <a:r>
              <a:rPr lang="es-MX" sz="1800" dirty="0"/>
              <a:t>La muestra de envíos de remesas de este estudio permitió estimar para los tres años del periodo 2021-2023 la composición de ese ingreso de México proveniente de Estados Unidos según el género del migrante mexicano remitente. Para esos tres años también se calcularon los montos recibidos por hombres y mujeres. Suponemos que las estructuras según género del número y montos de las 9.7 millones de remesas remitidas y recibidas de la muestra del estudio son válidas para aplicarlas al total de las remesas electrónicas provenientes de Estados Unidos. En 2021, 2022 y 2023, el 95.2%, 95.8% y 96.2% del ingreso de México por remesas provino de Estados Unidos y suponemos que podemos aplicar esos mismos porcentajes a las remesas electrónicas. </a:t>
            </a:r>
          </a:p>
        </p:txBody>
      </p:sp>
      <p:sp>
        <p:nvSpPr>
          <p:cNvPr id="4" name="Marcador de número de diapositiva 3">
            <a:extLst>
              <a:ext uri="{FF2B5EF4-FFF2-40B4-BE49-F238E27FC236}">
                <a16:creationId xmlns:a16="http://schemas.microsoft.com/office/drawing/2014/main" id="{01EDBDB8-7D17-649F-2145-FF4604688801}"/>
              </a:ext>
            </a:extLst>
          </p:cNvPr>
          <p:cNvSpPr>
            <a:spLocks noGrp="1"/>
          </p:cNvSpPr>
          <p:nvPr>
            <p:ph type="sldNum" sz="quarter" idx="12"/>
          </p:nvPr>
        </p:nvSpPr>
        <p:spPr/>
        <p:txBody>
          <a:bodyPr/>
          <a:lstStyle/>
          <a:p>
            <a:r>
              <a:rPr lang="es-MX" dirty="0">
                <a:solidFill>
                  <a:prstClr val="white"/>
                </a:solidFill>
              </a:rPr>
              <a:t>26</a:t>
            </a:r>
          </a:p>
        </p:txBody>
      </p:sp>
      <p:sp>
        <p:nvSpPr>
          <p:cNvPr id="5" name="CuadroTexto 1">
            <a:extLst>
              <a:ext uri="{FF2B5EF4-FFF2-40B4-BE49-F238E27FC236}">
                <a16:creationId xmlns:a16="http://schemas.microsoft.com/office/drawing/2014/main" id="{141C3D1F-FB02-4386-8FAE-5E3EE66AA5A6}"/>
              </a:ext>
            </a:extLst>
          </p:cNvPr>
          <p:cNvSpPr txBox="1"/>
          <p:nvPr/>
        </p:nvSpPr>
        <p:spPr>
          <a:xfrm>
            <a:off x="1029612" y="3674247"/>
            <a:ext cx="8029575" cy="72793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ESTRUCTURA DEL NÚMERO DE REMESAS ELECTRÓNICAS ENVIADAS Y DEL MONTO DE REMESAS SEGÚN EL GÉNERO DEL REMITENTE Y DEL RECEPTOR EN 2021-2022</a:t>
            </a:r>
            <a:endParaRPr kumimoji="0" lang="es-MX" sz="14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endParaRPr>
          </a:p>
        </p:txBody>
      </p:sp>
      <p:grpSp>
        <p:nvGrpSpPr>
          <p:cNvPr id="6" name="Grupo 5">
            <a:extLst>
              <a:ext uri="{FF2B5EF4-FFF2-40B4-BE49-F238E27FC236}">
                <a16:creationId xmlns:a16="http://schemas.microsoft.com/office/drawing/2014/main" id="{9C9B0978-FD7F-4D61-BF4F-1BB7AFCB187D}"/>
              </a:ext>
            </a:extLst>
          </p:cNvPr>
          <p:cNvGrpSpPr/>
          <p:nvPr/>
        </p:nvGrpSpPr>
        <p:grpSpPr>
          <a:xfrm>
            <a:off x="1221699" y="4402178"/>
            <a:ext cx="7645399" cy="2273022"/>
            <a:chOff x="19046" y="659042"/>
            <a:chExt cx="7645405" cy="2325233"/>
          </a:xfrm>
        </p:grpSpPr>
        <p:graphicFrame>
          <p:nvGraphicFramePr>
            <p:cNvPr id="8" name="Gráfico 7">
              <a:extLst>
                <a:ext uri="{FF2B5EF4-FFF2-40B4-BE49-F238E27FC236}">
                  <a16:creationId xmlns:a16="http://schemas.microsoft.com/office/drawing/2014/main" id="{9A6FF6C9-6549-EB4C-4667-3EDBB2F7E0F9}"/>
                </a:ext>
              </a:extLst>
            </p:cNvPr>
            <p:cNvGraphicFramePr/>
            <p:nvPr/>
          </p:nvGraphicFramePr>
          <p:xfrm>
            <a:off x="52389" y="1687658"/>
            <a:ext cx="2192544" cy="1296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9703E378-C717-E58D-58F6-848C6E1F594D}"/>
                </a:ext>
              </a:extLst>
            </p:cNvPr>
            <p:cNvGraphicFramePr>
              <a:graphicFrameLocks/>
            </p:cNvGraphicFramePr>
            <p:nvPr/>
          </p:nvGraphicFramePr>
          <p:xfrm>
            <a:off x="1955801" y="1690758"/>
            <a:ext cx="1885950" cy="1292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id="{212C8E78-317D-4235-B37A-E234229BF03F}"/>
                </a:ext>
              </a:extLst>
            </p:cNvPr>
            <p:cNvGraphicFramePr>
              <a:graphicFrameLocks/>
            </p:cNvGraphicFramePr>
            <p:nvPr/>
          </p:nvGraphicFramePr>
          <p:xfrm>
            <a:off x="3863976" y="1668608"/>
            <a:ext cx="2192544" cy="12934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áfico 10">
              <a:extLst>
                <a:ext uri="{FF2B5EF4-FFF2-40B4-BE49-F238E27FC236}">
                  <a16:creationId xmlns:a16="http://schemas.microsoft.com/office/drawing/2014/main" id="{4D7A25EF-46FB-DB4B-978C-E71C2E0919AE}"/>
                </a:ext>
              </a:extLst>
            </p:cNvPr>
            <p:cNvGraphicFramePr>
              <a:graphicFrameLocks/>
            </p:cNvGraphicFramePr>
            <p:nvPr/>
          </p:nvGraphicFramePr>
          <p:xfrm>
            <a:off x="5767388" y="1671708"/>
            <a:ext cx="1885950" cy="1289125"/>
          </p:xfrm>
          <a:graphic>
            <a:graphicData uri="http://schemas.openxmlformats.org/drawingml/2006/chart">
              <c:chart xmlns:c="http://schemas.openxmlformats.org/drawingml/2006/chart" xmlns:r="http://schemas.openxmlformats.org/officeDocument/2006/relationships" r:id="rId6"/>
            </a:graphicData>
          </a:graphic>
        </p:graphicFrame>
        <p:sp>
          <p:nvSpPr>
            <p:cNvPr id="20" name="CuadroTexto 15">
              <a:extLst>
                <a:ext uri="{FF2B5EF4-FFF2-40B4-BE49-F238E27FC236}">
                  <a16:creationId xmlns:a16="http://schemas.microsoft.com/office/drawing/2014/main" id="{B75DCBC0-3277-2603-C178-C3E150BD2943}"/>
                </a:ext>
              </a:extLst>
            </p:cNvPr>
            <p:cNvSpPr txBox="1"/>
            <p:nvPr/>
          </p:nvSpPr>
          <p:spPr>
            <a:xfrm>
              <a:off x="53955" y="1036719"/>
              <a:ext cx="1551933" cy="4572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ysClr val="windowText" lastClr="000000"/>
                  </a:solidFill>
                  <a:effectLst/>
                  <a:uLnTx/>
                  <a:uFillTx/>
                  <a:latin typeface="Helvetica" panose="020B0500000000000000" pitchFamily="34" charset="0"/>
                  <a:ea typeface="+mn-ea"/>
                  <a:cs typeface="+mn-cs"/>
                </a:rPr>
                <a:t>Porcentaje del número de remesas </a:t>
              </a:r>
            </a:p>
          </p:txBody>
        </p:sp>
        <p:sp>
          <p:nvSpPr>
            <p:cNvPr id="21" name="CuadroTexto 16">
              <a:extLst>
                <a:ext uri="{FF2B5EF4-FFF2-40B4-BE49-F238E27FC236}">
                  <a16:creationId xmlns:a16="http://schemas.microsoft.com/office/drawing/2014/main" id="{0EE5C20D-E290-DED0-1FE0-189E540BF1AE}"/>
                </a:ext>
              </a:extLst>
            </p:cNvPr>
            <p:cNvSpPr txBox="1"/>
            <p:nvPr/>
          </p:nvSpPr>
          <p:spPr>
            <a:xfrm>
              <a:off x="2247900" y="1036719"/>
              <a:ext cx="1625601" cy="4508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ysClr val="windowText" lastClr="000000"/>
                  </a:solidFill>
                  <a:effectLst/>
                  <a:uLnTx/>
                  <a:uFillTx/>
                  <a:latin typeface="Helvetica" panose="020B0500000000000000" pitchFamily="34" charset="0"/>
                  <a:ea typeface="+mn-ea"/>
                  <a:cs typeface="+mn-cs"/>
                </a:rPr>
                <a:t>Porcentaje del monto de las remesas</a:t>
              </a:r>
            </a:p>
          </p:txBody>
        </p:sp>
        <p:sp>
          <p:nvSpPr>
            <p:cNvPr id="22" name="CuadroTexto 17">
              <a:extLst>
                <a:ext uri="{FF2B5EF4-FFF2-40B4-BE49-F238E27FC236}">
                  <a16:creationId xmlns:a16="http://schemas.microsoft.com/office/drawing/2014/main" id="{217EA8C7-3AF1-5523-2E55-4F6E152BF020}"/>
                </a:ext>
              </a:extLst>
            </p:cNvPr>
            <p:cNvSpPr txBox="1"/>
            <p:nvPr/>
          </p:nvSpPr>
          <p:spPr>
            <a:xfrm>
              <a:off x="3873502" y="1036719"/>
              <a:ext cx="1552575" cy="4572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ysClr val="windowText" lastClr="000000"/>
                  </a:solidFill>
                  <a:effectLst/>
                  <a:uLnTx/>
                  <a:uFillTx/>
                  <a:latin typeface="Helvetica" panose="020B0500000000000000" pitchFamily="34" charset="0"/>
                  <a:ea typeface="+mn-ea"/>
                  <a:cs typeface="+mn-cs"/>
                </a:rPr>
                <a:t>Porcentaje del número de remesas </a:t>
              </a:r>
            </a:p>
          </p:txBody>
        </p:sp>
        <p:sp>
          <p:nvSpPr>
            <p:cNvPr id="23" name="CuadroTexto 18">
              <a:extLst>
                <a:ext uri="{FF2B5EF4-FFF2-40B4-BE49-F238E27FC236}">
                  <a16:creationId xmlns:a16="http://schemas.microsoft.com/office/drawing/2014/main" id="{D593B674-09B8-A14C-7C43-E3110CF2C85C}"/>
                </a:ext>
              </a:extLst>
            </p:cNvPr>
            <p:cNvSpPr txBox="1"/>
            <p:nvPr/>
          </p:nvSpPr>
          <p:spPr>
            <a:xfrm>
              <a:off x="6035675" y="1036719"/>
              <a:ext cx="1628776" cy="4508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ysClr val="windowText" lastClr="000000"/>
                  </a:solidFill>
                  <a:effectLst/>
                  <a:uLnTx/>
                  <a:uFillTx/>
                  <a:latin typeface="Helvetica" panose="020B0500000000000000" pitchFamily="34" charset="0"/>
                  <a:ea typeface="+mn-ea"/>
                  <a:cs typeface="+mn-cs"/>
                </a:rPr>
                <a:t>Porcentaje del monto de las remesas</a:t>
              </a:r>
            </a:p>
          </p:txBody>
        </p:sp>
        <p:sp>
          <p:nvSpPr>
            <p:cNvPr id="24" name="CuadroTexto 19">
              <a:extLst>
                <a:ext uri="{FF2B5EF4-FFF2-40B4-BE49-F238E27FC236}">
                  <a16:creationId xmlns:a16="http://schemas.microsoft.com/office/drawing/2014/main" id="{CDF22C60-3BB8-0F7E-1427-C686D0C93A66}"/>
                </a:ext>
              </a:extLst>
            </p:cNvPr>
            <p:cNvSpPr txBox="1"/>
            <p:nvPr/>
          </p:nvSpPr>
          <p:spPr>
            <a:xfrm>
              <a:off x="19046" y="1494322"/>
              <a:ext cx="7626351" cy="212725"/>
            </a:xfrm>
            <a:prstGeom prst="rect">
              <a:avLst/>
            </a:prstGeom>
            <a:solidFill>
              <a:srgbClr val="E3E7ED"/>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ysClr val="windowText" lastClr="000000"/>
                  </a:solidFill>
                  <a:effectLst/>
                  <a:uLnTx/>
                  <a:uFillTx/>
                  <a:latin typeface="Helvetica" panose="020B0500000000000000" pitchFamily="34" charset="0"/>
                  <a:ea typeface="+mn-ea"/>
                  <a:cs typeface="+mn-cs"/>
                </a:rPr>
                <a:t>DEL TOTAL DE REMESAS </a:t>
              </a:r>
            </a:p>
          </p:txBody>
        </p:sp>
        <p:sp>
          <p:nvSpPr>
            <p:cNvPr id="27" name="CuadroTexto 22">
              <a:extLst>
                <a:ext uri="{FF2B5EF4-FFF2-40B4-BE49-F238E27FC236}">
                  <a16:creationId xmlns:a16="http://schemas.microsoft.com/office/drawing/2014/main" id="{9E10E35D-19C2-C636-7529-13B1B4C53B9D}"/>
                </a:ext>
              </a:extLst>
            </p:cNvPr>
            <p:cNvSpPr txBox="1"/>
            <p:nvPr/>
          </p:nvSpPr>
          <p:spPr>
            <a:xfrm>
              <a:off x="34926" y="659042"/>
              <a:ext cx="3800474" cy="45402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ysClr val="windowText" lastClr="000000"/>
                  </a:solidFill>
                  <a:effectLst/>
                  <a:uLnTx/>
                  <a:uFillTx/>
                  <a:latin typeface="Helvetica" panose="020B0500000000000000" pitchFamily="34" charset="0"/>
                  <a:ea typeface="+mn-ea"/>
                  <a:cs typeface="+mn-cs"/>
                </a:rPr>
                <a:t>SEGÚN GÉNERO DEL REMITENTE </a:t>
              </a:r>
            </a:p>
          </p:txBody>
        </p:sp>
        <p:sp>
          <p:nvSpPr>
            <p:cNvPr id="28" name="CuadroTexto 23">
              <a:extLst>
                <a:ext uri="{FF2B5EF4-FFF2-40B4-BE49-F238E27FC236}">
                  <a16:creationId xmlns:a16="http://schemas.microsoft.com/office/drawing/2014/main" id="{E67A17F7-FCE3-E587-A289-1A7A041873ED}"/>
                </a:ext>
              </a:extLst>
            </p:cNvPr>
            <p:cNvSpPr txBox="1"/>
            <p:nvPr/>
          </p:nvSpPr>
          <p:spPr>
            <a:xfrm>
              <a:off x="3860801" y="665392"/>
              <a:ext cx="3771900" cy="44767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ysClr val="windowText" lastClr="000000"/>
                  </a:solidFill>
                  <a:effectLst/>
                  <a:uLnTx/>
                  <a:uFillTx/>
                  <a:latin typeface="Helvetica" panose="020B0500000000000000" pitchFamily="34" charset="0"/>
                  <a:ea typeface="+mn-ea"/>
                  <a:cs typeface="+mn-cs"/>
                </a:rPr>
                <a:t>SEGÚN GÉNERO DEL RECEPTOR </a:t>
              </a:r>
            </a:p>
          </p:txBody>
        </p:sp>
      </p:grpSp>
      <p:sp>
        <p:nvSpPr>
          <p:cNvPr id="7" name="CuadroTexto 24">
            <a:extLst>
              <a:ext uri="{FF2B5EF4-FFF2-40B4-BE49-F238E27FC236}">
                <a16:creationId xmlns:a16="http://schemas.microsoft.com/office/drawing/2014/main" id="{D787BF56-913B-4C15-927A-BF8B07D4C3CF}"/>
              </a:ext>
            </a:extLst>
          </p:cNvPr>
          <p:cNvSpPr txBox="1"/>
          <p:nvPr/>
        </p:nvSpPr>
        <p:spPr>
          <a:xfrm>
            <a:off x="904875" y="6629626"/>
            <a:ext cx="5676900" cy="2857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a:ln>
                  <a:noFill/>
                </a:ln>
                <a:solidFill>
                  <a:sysClr val="windowText" lastClr="000000"/>
                </a:solidFill>
                <a:effectLst/>
                <a:uLnTx/>
                <a:uFillTx/>
                <a:latin typeface="Helvetica" panose="020B0500000000000000" pitchFamily="34" charset="0"/>
                <a:ea typeface="+mn-ea"/>
                <a:cs typeface="+mn-cs"/>
              </a:rPr>
              <a:t>Fuente: CEMLA y BANORTE </a:t>
            </a:r>
            <a:endParaRPr kumimoji="0" lang="es-MX" sz="1000" b="1" i="0" u="none" strike="noStrike" kern="0" cap="none" spc="0" normalizeH="0" baseline="0" noProof="0">
              <a:ln>
                <a:noFill/>
              </a:ln>
              <a:solidFill>
                <a:sysClr val="windowText" lastClr="000000"/>
              </a:solidFill>
              <a:effectLst/>
              <a:uLnTx/>
              <a:uFillTx/>
              <a:latin typeface="Helvetica" panose="020B0500000000000000" pitchFamily="34" charset="0"/>
              <a:ea typeface="+mn-ea"/>
              <a:cs typeface="+mn-cs"/>
            </a:endParaRPr>
          </a:p>
        </p:txBody>
      </p:sp>
    </p:spTree>
    <p:extLst>
      <p:ext uri="{BB962C8B-B14F-4D97-AF65-F5344CB8AC3E}">
        <p14:creationId xmlns:p14="http://schemas.microsoft.com/office/powerpoint/2010/main" val="1240872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11BF8DC-0502-AA2D-25A0-B5BB2C2116AF}"/>
              </a:ext>
            </a:extLst>
          </p:cNvPr>
          <p:cNvSpPr>
            <a:spLocks noGrp="1"/>
          </p:cNvSpPr>
          <p:nvPr>
            <p:ph idx="1"/>
          </p:nvPr>
        </p:nvSpPr>
        <p:spPr>
          <a:xfrm>
            <a:off x="624731" y="1053057"/>
            <a:ext cx="8823226" cy="2592289"/>
          </a:xfrm>
        </p:spPr>
        <p:txBody>
          <a:bodyPr>
            <a:normAutofit lnSpcReduction="10000"/>
          </a:bodyPr>
          <a:lstStyle/>
          <a:p>
            <a:pPr marL="0" indent="0">
              <a:spcBef>
                <a:spcPts val="600"/>
              </a:spcBef>
              <a:buNone/>
            </a:pPr>
            <a:r>
              <a:rPr lang="es-MX" sz="1600" dirty="0"/>
              <a:t>En el periodo 2021-2023, México recibió 428,397,502 remesas electrónicas provenientes de Estados Unidos y se estima que 140,861,556 transferencias fueron enviadas por mujeres mexicanas inmigrantes (32.9% del total) y el resto por hombres. En esos tres años México recibió 165,542 millones de dólares por remesas electrónicas provenientes de Estados Unidos y se estima que de ese monto 47,308 millones de dólares fueron enviados por mujeres mexicanas inmigrantes, lo que representó el 28.6% de las remesas electrónicas y el 27.1% del ingreso total del país por remesas. En las remesas enviadas por mujeres 29,124 millones de dólares se enviaron a mujeres, el 61.6%, y los restantes 18,184 millones a hombres. Asimismo, es esos tres años los beneficiarios de 106,884 millones de dólares fueron mujeres, lo que representó el 64.6% del valor total de remesas electrónicas recibidas desde Estados Unidos y el 60.8% del ingreso total del país por remesas.</a:t>
            </a:r>
          </a:p>
          <a:p>
            <a:pPr marL="0" indent="0">
              <a:spcBef>
                <a:spcPts val="600"/>
              </a:spcBef>
              <a:buNone/>
            </a:pPr>
            <a:endParaRPr lang="es-MX" sz="1600" dirty="0"/>
          </a:p>
          <a:p>
            <a:pPr marL="0" indent="0">
              <a:spcBef>
                <a:spcPts val="600"/>
              </a:spcBef>
              <a:buNone/>
            </a:pPr>
            <a:endParaRPr lang="es-MX" sz="1600" dirty="0"/>
          </a:p>
        </p:txBody>
      </p:sp>
      <p:sp>
        <p:nvSpPr>
          <p:cNvPr id="4" name="Marcador de número de diapositiva 3">
            <a:extLst>
              <a:ext uri="{FF2B5EF4-FFF2-40B4-BE49-F238E27FC236}">
                <a16:creationId xmlns:a16="http://schemas.microsoft.com/office/drawing/2014/main" id="{59F66FB9-C803-5994-C1B6-E00679A74D79}"/>
              </a:ext>
            </a:extLst>
          </p:cNvPr>
          <p:cNvSpPr>
            <a:spLocks noGrp="1"/>
          </p:cNvSpPr>
          <p:nvPr>
            <p:ph type="sldNum" sz="quarter" idx="12"/>
          </p:nvPr>
        </p:nvSpPr>
        <p:spPr/>
        <p:txBody>
          <a:bodyPr/>
          <a:lstStyle/>
          <a:p>
            <a:r>
              <a:rPr lang="es-MX" dirty="0">
                <a:solidFill>
                  <a:prstClr val="white"/>
                </a:solidFill>
              </a:rPr>
              <a:t>27</a:t>
            </a:r>
          </a:p>
        </p:txBody>
      </p:sp>
      <p:sp>
        <p:nvSpPr>
          <p:cNvPr id="5" name="Título 1">
            <a:extLst>
              <a:ext uri="{FF2B5EF4-FFF2-40B4-BE49-F238E27FC236}">
                <a16:creationId xmlns:a16="http://schemas.microsoft.com/office/drawing/2014/main" id="{A0B63C46-2BF8-749D-28DB-D78DA151C509}"/>
              </a:ext>
            </a:extLst>
          </p:cNvPr>
          <p:cNvSpPr>
            <a:spLocks noGrp="1"/>
          </p:cNvSpPr>
          <p:nvPr>
            <p:ph type="title"/>
          </p:nvPr>
        </p:nvSpPr>
        <p:spPr>
          <a:xfrm>
            <a:off x="625475" y="212725"/>
            <a:ext cx="8821738" cy="624309"/>
          </a:xfrm>
        </p:spPr>
        <p:txBody>
          <a:bodyPr/>
          <a:lstStyle/>
          <a:p>
            <a:r>
              <a:rPr lang="es-MX" sz="2000" dirty="0"/>
              <a:t>INGRESO POR REMESAS ENVIADAS POR MUJERES MIGRANTES MEXICANAS</a:t>
            </a:r>
          </a:p>
        </p:txBody>
      </p:sp>
      <p:graphicFrame>
        <p:nvGraphicFramePr>
          <p:cNvPr id="6" name="Tabla 5">
            <a:extLst>
              <a:ext uri="{FF2B5EF4-FFF2-40B4-BE49-F238E27FC236}">
                <a16:creationId xmlns:a16="http://schemas.microsoft.com/office/drawing/2014/main" id="{5CF77CC7-C937-5663-6950-CEEB06F5E47A}"/>
              </a:ext>
            </a:extLst>
          </p:cNvPr>
          <p:cNvGraphicFramePr>
            <a:graphicFrameLocks noGrp="1"/>
          </p:cNvGraphicFramePr>
          <p:nvPr>
            <p:extLst>
              <p:ext uri="{D42A27DB-BD31-4B8C-83A1-F6EECF244321}">
                <p14:modId xmlns:p14="http://schemas.microsoft.com/office/powerpoint/2010/main" val="252353847"/>
              </p:ext>
            </p:extLst>
          </p:nvPr>
        </p:nvGraphicFramePr>
        <p:xfrm>
          <a:off x="1093905" y="3646776"/>
          <a:ext cx="7884877" cy="3096346"/>
        </p:xfrm>
        <a:graphic>
          <a:graphicData uri="http://schemas.openxmlformats.org/drawingml/2006/table">
            <a:tbl>
              <a:tblPr/>
              <a:tblGrid>
                <a:gridCol w="1068564">
                  <a:extLst>
                    <a:ext uri="{9D8B030D-6E8A-4147-A177-3AD203B41FA5}">
                      <a16:colId xmlns:a16="http://schemas.microsoft.com/office/drawing/2014/main" val="4110547255"/>
                    </a:ext>
                  </a:extLst>
                </a:gridCol>
                <a:gridCol w="1113556">
                  <a:extLst>
                    <a:ext uri="{9D8B030D-6E8A-4147-A177-3AD203B41FA5}">
                      <a16:colId xmlns:a16="http://schemas.microsoft.com/office/drawing/2014/main" val="3710458037"/>
                    </a:ext>
                  </a:extLst>
                </a:gridCol>
                <a:gridCol w="1113556">
                  <a:extLst>
                    <a:ext uri="{9D8B030D-6E8A-4147-A177-3AD203B41FA5}">
                      <a16:colId xmlns:a16="http://schemas.microsoft.com/office/drawing/2014/main" val="3188930416"/>
                    </a:ext>
                  </a:extLst>
                </a:gridCol>
                <a:gridCol w="1113556">
                  <a:extLst>
                    <a:ext uri="{9D8B030D-6E8A-4147-A177-3AD203B41FA5}">
                      <a16:colId xmlns:a16="http://schemas.microsoft.com/office/drawing/2014/main" val="2321074981"/>
                    </a:ext>
                  </a:extLst>
                </a:gridCol>
                <a:gridCol w="134977">
                  <a:extLst>
                    <a:ext uri="{9D8B030D-6E8A-4147-A177-3AD203B41FA5}">
                      <a16:colId xmlns:a16="http://schemas.microsoft.com/office/drawing/2014/main" val="4168116233"/>
                    </a:ext>
                  </a:extLst>
                </a:gridCol>
                <a:gridCol w="1113556">
                  <a:extLst>
                    <a:ext uri="{9D8B030D-6E8A-4147-A177-3AD203B41FA5}">
                      <a16:colId xmlns:a16="http://schemas.microsoft.com/office/drawing/2014/main" val="3998994402"/>
                    </a:ext>
                  </a:extLst>
                </a:gridCol>
                <a:gridCol w="1113556">
                  <a:extLst>
                    <a:ext uri="{9D8B030D-6E8A-4147-A177-3AD203B41FA5}">
                      <a16:colId xmlns:a16="http://schemas.microsoft.com/office/drawing/2014/main" val="3632812536"/>
                    </a:ext>
                  </a:extLst>
                </a:gridCol>
                <a:gridCol w="1113556">
                  <a:extLst>
                    <a:ext uri="{9D8B030D-6E8A-4147-A177-3AD203B41FA5}">
                      <a16:colId xmlns:a16="http://schemas.microsoft.com/office/drawing/2014/main" val="582160283"/>
                    </a:ext>
                  </a:extLst>
                </a:gridCol>
              </a:tblGrid>
              <a:tr h="878457">
                <a:tc gridSpan="8">
                  <a:txBody>
                    <a:bodyPr/>
                    <a:lstStyle/>
                    <a:p>
                      <a:pPr algn="ctr" fontAlgn="ctr"/>
                      <a:r>
                        <a:rPr lang="es-MX" sz="1100" b="1" i="0" u="none" strike="noStrike" dirty="0">
                          <a:solidFill>
                            <a:srgbClr val="000000"/>
                          </a:solidFill>
                          <a:effectLst/>
                          <a:highlight>
                            <a:srgbClr val="FFFFFF"/>
                          </a:highlight>
                          <a:latin typeface="Helvetica" panose="020B0500000000000000" pitchFamily="34" charset="0"/>
                        </a:rPr>
                        <a:t>ESTIMACIÓN DEL NÚMERO Y MONTO PROMEDIO DE LAS REMESAS ELECTRÓNICAS ENVIADAS DESDE ESTADOS UNIDOS POR LA POBLACIÓN INMIGRANTE MEXICANA SEGÚN GÉNERO DEL REMITENTE Y DEL RECEPTOR EN 2021-2023</a:t>
                      </a:r>
                    </a:p>
                  </a:txBody>
                  <a:tcPr marL="0" marR="0" marT="0" marB="0" anchor="ctr">
                    <a:lnL>
                      <a:noFill/>
                    </a:lnL>
                    <a:lnR>
                      <a:noFill/>
                    </a:lnR>
                    <a:lnT>
                      <a:noFill/>
                    </a:lnT>
                    <a:lnB w="12700" cap="flat" cmpd="sng" algn="ctr">
                      <a:solidFill>
                        <a:srgbClr val="00457D"/>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723648847"/>
                  </a:ext>
                </a:extLst>
              </a:tr>
              <a:tr h="252230">
                <a:tc rowSpan="3">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Remitentes</a:t>
                      </a:r>
                    </a:p>
                  </a:txBody>
                  <a:tcPr marL="0" marR="0" marT="0" marB="0" anchor="ctr">
                    <a:lnL>
                      <a:noFill/>
                    </a:lnL>
                    <a:lnR>
                      <a:noFill/>
                    </a:lnR>
                    <a:lnT w="12700" cap="flat" cmpd="sng" algn="ctr">
                      <a:solidFill>
                        <a:srgbClr val="00457D"/>
                      </a:solidFill>
                      <a:prstDash val="solid"/>
                      <a:round/>
                      <a:headEnd type="none" w="med" len="med"/>
                      <a:tailEnd type="none" w="med" len="med"/>
                    </a:lnT>
                    <a:lnB w="6350" cap="flat" cmpd="sng" algn="ctr">
                      <a:solidFill>
                        <a:srgbClr val="00457D"/>
                      </a:solidFill>
                      <a:prstDash val="solid"/>
                      <a:round/>
                      <a:headEnd type="none" w="med" len="med"/>
                      <a:tailEnd type="none" w="med" len="med"/>
                    </a:lnB>
                    <a:solidFill>
                      <a:srgbClr val="FFFFFF"/>
                    </a:solidFill>
                  </a:tcPr>
                </a:tc>
                <a:tc gridSpan="3">
                  <a:txBody>
                    <a:bodyPr/>
                    <a:lstStyle/>
                    <a:p>
                      <a:pPr algn="ctr" fontAlgn="b"/>
                      <a:r>
                        <a:rPr lang="es-MX" sz="1100" b="0" i="0" u="none" strike="noStrike">
                          <a:solidFill>
                            <a:srgbClr val="000000"/>
                          </a:solidFill>
                          <a:effectLst/>
                          <a:highlight>
                            <a:srgbClr val="FFFFFF"/>
                          </a:highlight>
                          <a:latin typeface="Helvetica" panose="020B0500000000000000" pitchFamily="34" charset="0"/>
                        </a:rPr>
                        <a:t>Número de remesas</a:t>
                      </a:r>
                    </a:p>
                  </a:txBody>
                  <a:tcPr marL="0" marR="0" marT="0" marB="0" anchor="b">
                    <a:lnL>
                      <a:noFill/>
                    </a:lnL>
                    <a:lnR>
                      <a:noFill/>
                    </a:lnR>
                    <a:lnT w="12700" cap="flat" cmpd="sng" algn="ctr">
                      <a:solidFill>
                        <a:srgbClr val="00457D"/>
                      </a:solidFill>
                      <a:prstDash val="solid"/>
                      <a:round/>
                      <a:headEnd type="none" w="med" len="med"/>
                      <a:tailEnd type="none" w="med" len="med"/>
                    </a:lnT>
                    <a:lnB>
                      <a:noFill/>
                    </a:lnB>
                    <a:solidFill>
                      <a:srgbClr val="FFFFFF"/>
                    </a:solidFill>
                  </a:tcPr>
                </a:tc>
                <a:tc hMerge="1">
                  <a:txBody>
                    <a:bodyPr/>
                    <a:lstStyle/>
                    <a:p>
                      <a:endParaRPr lang="es-MX"/>
                    </a:p>
                  </a:txBody>
                  <a:tcPr/>
                </a:tc>
                <a:tc hMerge="1">
                  <a:txBody>
                    <a:bodyPr/>
                    <a:lstStyle/>
                    <a:p>
                      <a:endParaRPr lang="es-MX"/>
                    </a:p>
                  </a:txBody>
                  <a:tcPr/>
                </a:tc>
                <a:tc>
                  <a:txBody>
                    <a:bodyPr/>
                    <a:lstStyle/>
                    <a:p>
                      <a:pPr algn="l" fontAlgn="b"/>
                      <a:r>
                        <a:rPr lang="es-MX" sz="1100" b="0" i="0" u="none" strike="noStrike">
                          <a:solidFill>
                            <a:srgbClr val="000000"/>
                          </a:solidFill>
                          <a:effectLst/>
                          <a:highlight>
                            <a:srgbClr val="FFFFFF"/>
                          </a:highlight>
                          <a:latin typeface="Helvetica" panose="020B0500000000000000" pitchFamily="34" charset="0"/>
                        </a:rPr>
                        <a:t> </a:t>
                      </a:r>
                    </a:p>
                  </a:txBody>
                  <a:tcPr marL="0" marR="0" marT="0" marB="0" anchor="b">
                    <a:lnL>
                      <a:noFill/>
                    </a:lnL>
                    <a:lnR>
                      <a:noFill/>
                    </a:lnR>
                    <a:lnT w="12700" cap="flat" cmpd="sng" algn="ctr">
                      <a:solidFill>
                        <a:srgbClr val="00457D"/>
                      </a:solidFill>
                      <a:prstDash val="solid"/>
                      <a:round/>
                      <a:headEnd type="none" w="med" len="med"/>
                      <a:tailEnd type="none" w="med" len="med"/>
                    </a:lnT>
                    <a:lnB>
                      <a:noFill/>
                    </a:lnB>
                    <a:solidFill>
                      <a:srgbClr val="FFFFFF"/>
                    </a:solidFill>
                  </a:tcPr>
                </a:tc>
                <a:tc gridSpan="3">
                  <a:txBody>
                    <a:bodyPr/>
                    <a:lstStyle/>
                    <a:p>
                      <a:pPr algn="ctr" fontAlgn="b"/>
                      <a:r>
                        <a:rPr lang="es-MX" sz="1100" b="0" i="0" u="none" strike="noStrike">
                          <a:solidFill>
                            <a:srgbClr val="000000"/>
                          </a:solidFill>
                          <a:effectLst/>
                          <a:highlight>
                            <a:srgbClr val="FFFFFF"/>
                          </a:highlight>
                          <a:latin typeface="Helvetica" panose="020B0500000000000000" pitchFamily="34" charset="0"/>
                        </a:rPr>
                        <a:t>Valor de las remesas: millones de dólares </a:t>
                      </a:r>
                    </a:p>
                  </a:txBody>
                  <a:tcPr marL="0" marR="0" marT="0" marB="0" anchor="b">
                    <a:lnL>
                      <a:noFill/>
                    </a:lnL>
                    <a:lnR>
                      <a:noFill/>
                    </a:lnR>
                    <a:lnT w="12700" cap="flat" cmpd="sng" algn="ctr">
                      <a:solidFill>
                        <a:srgbClr val="00457D"/>
                      </a:solidFill>
                      <a:prstDash val="solid"/>
                      <a:round/>
                      <a:headEnd type="none" w="med" len="med"/>
                      <a:tailEnd type="none" w="med" len="med"/>
                    </a:lnT>
                    <a:lnB>
                      <a:noFill/>
                    </a:lnB>
                    <a:solidFill>
                      <a:srgbClr val="FFFFFF"/>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847496954"/>
                  </a:ext>
                </a:extLst>
              </a:tr>
              <a:tr h="243533">
                <a:tc vMerge="1">
                  <a:txBody>
                    <a:bodyPr/>
                    <a:lstStyle/>
                    <a:p>
                      <a:endParaRPr lang="es-MX"/>
                    </a:p>
                  </a:txBody>
                  <a:tcPr/>
                </a:tc>
                <a:tc gridSpan="3">
                  <a:txBody>
                    <a:bodyPr/>
                    <a:lstStyle/>
                    <a:p>
                      <a:pPr algn="ctr" fontAlgn="b"/>
                      <a:r>
                        <a:rPr lang="es-MX" sz="1100" b="0" i="0" u="none" strike="noStrike">
                          <a:solidFill>
                            <a:srgbClr val="000000"/>
                          </a:solidFill>
                          <a:effectLst/>
                          <a:highlight>
                            <a:srgbClr val="FFFFFF"/>
                          </a:highlight>
                          <a:latin typeface="Helvetica" panose="020B0500000000000000" pitchFamily="34" charset="0"/>
                        </a:rPr>
                        <a:t>Receptores</a:t>
                      </a:r>
                    </a:p>
                  </a:txBody>
                  <a:tcPr marL="0" marR="0" marT="0" marB="0" anchor="b">
                    <a:lnL>
                      <a:noFill/>
                    </a:lnL>
                    <a:lnR>
                      <a:noFill/>
                    </a:lnR>
                    <a:lnT>
                      <a:noFill/>
                    </a:lnT>
                    <a:lnB w="6350" cap="flat" cmpd="sng" algn="ctr">
                      <a:solidFill>
                        <a:srgbClr val="00457D"/>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a:txBody>
                    <a:bodyPr/>
                    <a:lstStyle/>
                    <a:p>
                      <a:pPr algn="l" fontAlgn="b"/>
                      <a:r>
                        <a:rPr lang="es-MX" sz="1100" b="0" i="0" u="none" strike="noStrike">
                          <a:solidFill>
                            <a:srgbClr val="000000"/>
                          </a:solidFill>
                          <a:effectLst/>
                          <a:highlight>
                            <a:srgbClr val="FFFFFF"/>
                          </a:highlight>
                          <a:latin typeface="Helvetica" panose="020B0500000000000000" pitchFamily="34" charset="0"/>
                        </a:rPr>
                        <a:t> </a:t>
                      </a:r>
                    </a:p>
                  </a:txBody>
                  <a:tcPr marL="0" marR="0" marT="0" marB="0" anchor="b">
                    <a:lnL>
                      <a:noFill/>
                    </a:lnL>
                    <a:lnR>
                      <a:noFill/>
                    </a:lnR>
                    <a:lnT>
                      <a:noFill/>
                    </a:lnT>
                    <a:lnB>
                      <a:noFill/>
                    </a:lnB>
                    <a:solidFill>
                      <a:srgbClr val="FFFFFF"/>
                    </a:solidFill>
                  </a:tcPr>
                </a:tc>
                <a:tc gridSpan="3">
                  <a:txBody>
                    <a:bodyPr/>
                    <a:lstStyle/>
                    <a:p>
                      <a:pPr algn="ctr" fontAlgn="b"/>
                      <a:r>
                        <a:rPr lang="es-MX" sz="1100" b="0" i="0" u="none" strike="noStrike">
                          <a:solidFill>
                            <a:srgbClr val="000000"/>
                          </a:solidFill>
                          <a:effectLst/>
                          <a:highlight>
                            <a:srgbClr val="FFFFFF"/>
                          </a:highlight>
                          <a:latin typeface="Helvetica" panose="020B0500000000000000" pitchFamily="34" charset="0"/>
                        </a:rPr>
                        <a:t>Receptores</a:t>
                      </a:r>
                    </a:p>
                  </a:txBody>
                  <a:tcPr marL="0" marR="0" marT="0" marB="0" anchor="b">
                    <a:lnL>
                      <a:noFill/>
                    </a:lnL>
                    <a:lnR>
                      <a:noFill/>
                    </a:lnR>
                    <a:lnT>
                      <a:noFill/>
                    </a:lnT>
                    <a:lnB w="6350" cap="flat" cmpd="sng" algn="ctr">
                      <a:solidFill>
                        <a:srgbClr val="00457D"/>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565693415"/>
                  </a:ext>
                </a:extLst>
              </a:tr>
              <a:tr h="287021">
                <a:tc vMerge="1">
                  <a:txBody>
                    <a:bodyPr/>
                    <a:lstStyle/>
                    <a:p>
                      <a:endParaRPr lang="es-MX"/>
                    </a:p>
                  </a:txBody>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Hombre </a:t>
                      </a:r>
                    </a:p>
                  </a:txBody>
                  <a:tcPr marL="0" marR="0" marT="0" marB="0" anchor="ctr">
                    <a:lnL>
                      <a:noFill/>
                    </a:lnL>
                    <a:lnR>
                      <a:noFill/>
                    </a:lnR>
                    <a:lnT w="6350" cap="flat" cmpd="sng" algn="ctr">
                      <a:solidFill>
                        <a:srgbClr val="00457D"/>
                      </a:solidFill>
                      <a:prstDash val="solid"/>
                      <a:round/>
                      <a:headEnd type="none" w="med" len="med"/>
                      <a:tailEnd type="none" w="med" len="med"/>
                    </a:lnT>
                    <a:lnB w="6350" cap="flat" cmpd="sng" algn="ctr">
                      <a:solidFill>
                        <a:srgbClr val="00457D"/>
                      </a:solidFill>
                      <a:prstDash val="solid"/>
                      <a:round/>
                      <a:headEnd type="none" w="med" len="med"/>
                      <a:tailEnd type="none" w="med" len="med"/>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Mujer</a:t>
                      </a:r>
                    </a:p>
                  </a:txBody>
                  <a:tcPr marL="0" marR="0" marT="0" marB="0" anchor="ctr">
                    <a:lnL>
                      <a:noFill/>
                    </a:lnL>
                    <a:lnR>
                      <a:noFill/>
                    </a:lnR>
                    <a:lnT w="6350" cap="flat" cmpd="sng" algn="ctr">
                      <a:solidFill>
                        <a:srgbClr val="00457D"/>
                      </a:solidFill>
                      <a:prstDash val="solid"/>
                      <a:round/>
                      <a:headEnd type="none" w="med" len="med"/>
                      <a:tailEnd type="none" w="med" len="med"/>
                    </a:lnT>
                    <a:lnB w="6350" cap="flat" cmpd="sng" algn="ctr">
                      <a:solidFill>
                        <a:srgbClr val="00457D"/>
                      </a:solidFill>
                      <a:prstDash val="solid"/>
                      <a:round/>
                      <a:headEnd type="none" w="med" len="med"/>
                      <a:tailEnd type="none" w="med" len="med"/>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Total</a:t>
                      </a:r>
                    </a:p>
                  </a:txBody>
                  <a:tcPr marL="0" marR="0" marT="0" marB="0" anchor="ctr">
                    <a:lnL>
                      <a:noFill/>
                    </a:lnL>
                    <a:lnR>
                      <a:noFill/>
                    </a:lnR>
                    <a:lnT w="6350" cap="flat" cmpd="sng" algn="ctr">
                      <a:solidFill>
                        <a:srgbClr val="00457D"/>
                      </a:solidFill>
                      <a:prstDash val="solid"/>
                      <a:round/>
                      <a:headEnd type="none" w="med" len="med"/>
                      <a:tailEnd type="none" w="med" len="med"/>
                    </a:lnT>
                    <a:lnB w="6350" cap="flat" cmpd="sng" algn="ctr">
                      <a:solidFill>
                        <a:srgbClr val="00457D"/>
                      </a:solidFill>
                      <a:prstDash val="solid"/>
                      <a:round/>
                      <a:headEnd type="none" w="med" len="med"/>
                      <a:tailEnd type="none" w="med" len="med"/>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Hombre </a:t>
                      </a:r>
                    </a:p>
                  </a:txBody>
                  <a:tcPr marL="0" marR="0" marT="0" marB="0" anchor="ctr">
                    <a:lnL>
                      <a:noFill/>
                    </a:lnL>
                    <a:lnR>
                      <a:noFill/>
                    </a:lnR>
                    <a:lnT w="6350" cap="flat" cmpd="sng" algn="ctr">
                      <a:solidFill>
                        <a:srgbClr val="00457D"/>
                      </a:solidFill>
                      <a:prstDash val="solid"/>
                      <a:round/>
                      <a:headEnd type="none" w="med" len="med"/>
                      <a:tailEnd type="none" w="med" len="med"/>
                    </a:lnT>
                    <a:lnB w="6350" cap="flat" cmpd="sng" algn="ctr">
                      <a:solidFill>
                        <a:srgbClr val="00457D"/>
                      </a:solidFill>
                      <a:prstDash val="solid"/>
                      <a:round/>
                      <a:headEnd type="none" w="med" len="med"/>
                      <a:tailEnd type="none" w="med" len="med"/>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Mujer</a:t>
                      </a:r>
                    </a:p>
                  </a:txBody>
                  <a:tcPr marL="0" marR="0" marT="0" marB="0" anchor="ctr">
                    <a:lnL>
                      <a:noFill/>
                    </a:lnL>
                    <a:lnR>
                      <a:noFill/>
                    </a:lnR>
                    <a:lnT w="6350" cap="flat" cmpd="sng" algn="ctr">
                      <a:solidFill>
                        <a:srgbClr val="00457D"/>
                      </a:solidFill>
                      <a:prstDash val="solid"/>
                      <a:round/>
                      <a:headEnd type="none" w="med" len="med"/>
                      <a:tailEnd type="none" w="med" len="med"/>
                    </a:lnT>
                    <a:lnB w="6350" cap="flat" cmpd="sng" algn="ctr">
                      <a:solidFill>
                        <a:srgbClr val="00457D"/>
                      </a:solidFill>
                      <a:prstDash val="solid"/>
                      <a:round/>
                      <a:headEnd type="none" w="med" len="med"/>
                      <a:tailEnd type="none" w="med" len="med"/>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Total</a:t>
                      </a:r>
                    </a:p>
                  </a:txBody>
                  <a:tcPr marL="0" marR="0" marT="0" marB="0" anchor="ctr">
                    <a:lnL>
                      <a:noFill/>
                    </a:lnL>
                    <a:lnR>
                      <a:noFill/>
                    </a:lnR>
                    <a:lnT w="6350" cap="flat" cmpd="sng" algn="ctr">
                      <a:solidFill>
                        <a:srgbClr val="00457D"/>
                      </a:solidFill>
                      <a:prstDash val="solid"/>
                      <a:round/>
                      <a:headEnd type="none" w="med" len="med"/>
                      <a:tailEnd type="none" w="med" len="med"/>
                    </a:lnT>
                    <a:lnB w="6350" cap="flat" cmpd="sng" algn="ctr">
                      <a:solidFill>
                        <a:srgbClr val="00457D"/>
                      </a:solidFill>
                      <a:prstDash val="solid"/>
                      <a:round/>
                      <a:headEnd type="none" w="med" len="med"/>
                      <a:tailEnd type="none" w="med" len="med"/>
                    </a:lnB>
                    <a:solidFill>
                      <a:srgbClr val="FFFFFF"/>
                    </a:solidFill>
                  </a:tcPr>
                </a:tc>
                <a:extLst>
                  <a:ext uri="{0D108BD9-81ED-4DB2-BD59-A6C34878D82A}">
                    <a16:rowId xmlns:a16="http://schemas.microsoft.com/office/drawing/2014/main" val="668433013"/>
                  </a:ext>
                </a:extLst>
              </a:tr>
              <a:tr h="287021">
                <a:tc gridSpan="8">
                  <a:txBody>
                    <a:bodyPr/>
                    <a:lstStyle/>
                    <a:p>
                      <a:pPr algn="ctr" fontAlgn="b"/>
                      <a:r>
                        <a:rPr lang="es-MX" sz="1100" b="1" i="0" u="none" strike="noStrike" dirty="0">
                          <a:solidFill>
                            <a:srgbClr val="000000"/>
                          </a:solidFill>
                          <a:effectLst/>
                          <a:highlight>
                            <a:srgbClr val="E3E7ED"/>
                          </a:highlight>
                          <a:latin typeface="Helvetica" panose="020B0500000000000000" pitchFamily="34" charset="0"/>
                        </a:rPr>
                        <a:t>2021-2023</a:t>
                      </a:r>
                    </a:p>
                  </a:txBody>
                  <a:tcPr marL="0" marR="0" marT="0" marB="0" anchor="b">
                    <a:lnL>
                      <a:noFill/>
                    </a:lnL>
                    <a:lnR>
                      <a:noFill/>
                    </a:lnR>
                    <a:lnT w="6350" cap="flat" cmpd="sng" algn="ctr">
                      <a:solidFill>
                        <a:srgbClr val="00457D"/>
                      </a:solidFill>
                      <a:prstDash val="solid"/>
                      <a:round/>
                      <a:headEnd type="none" w="med" len="med"/>
                      <a:tailEnd type="none" w="med" len="med"/>
                    </a:lnT>
                    <a:lnB>
                      <a:noFill/>
                    </a:lnB>
                    <a:solidFill>
                      <a:srgbClr val="E3E7ED"/>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654254985"/>
                  </a:ext>
                </a:extLst>
              </a:tr>
              <a:tr h="287021">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Hombre</a:t>
                      </a:r>
                    </a:p>
                  </a:txBody>
                  <a:tcPr marL="0" marR="0" marT="0" marB="0" anchor="ctr">
                    <a:lnL>
                      <a:noFill/>
                    </a:lnL>
                    <a:lnR>
                      <a:noFill/>
                    </a:lnR>
                    <a:lnT>
                      <a:noFill/>
                    </a:lnT>
                    <a:lnB>
                      <a:noFill/>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94,542,561</a:t>
                      </a:r>
                    </a:p>
                  </a:txBody>
                  <a:tcPr marL="0" marR="0" marT="0" marB="0" anchor="ctr">
                    <a:lnL>
                      <a:noFill/>
                    </a:lnL>
                    <a:lnR>
                      <a:noFill/>
                    </a:lnR>
                    <a:lnT>
                      <a:noFill/>
                    </a:lnT>
                    <a:lnB>
                      <a:noFill/>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192,993,385</a:t>
                      </a:r>
                    </a:p>
                  </a:txBody>
                  <a:tcPr marL="0" marR="0" marT="0" marB="0" anchor="ctr">
                    <a:lnL>
                      <a:noFill/>
                    </a:lnL>
                    <a:lnR>
                      <a:noFill/>
                    </a:lnR>
                    <a:lnT>
                      <a:noFill/>
                    </a:lnT>
                    <a:lnB>
                      <a:noFill/>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287,535,946</a:t>
                      </a:r>
                    </a:p>
                  </a:txBody>
                  <a:tcPr marL="0" marR="0" marT="0" marB="0" anchor="ctr">
                    <a:lnL>
                      <a:noFill/>
                    </a:lnL>
                    <a:lnR>
                      <a:noFill/>
                    </a:lnR>
                    <a:lnT>
                      <a:noFill/>
                    </a:lnT>
                    <a:lnB>
                      <a:noFill/>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s-MX" sz="1100" b="0" i="0" u="none" strike="noStrike" dirty="0">
                          <a:solidFill>
                            <a:srgbClr val="000000"/>
                          </a:solidFill>
                          <a:effectLst/>
                          <a:highlight>
                            <a:srgbClr val="FFFFFF"/>
                          </a:highlight>
                          <a:latin typeface="Helvetica" panose="020B0500000000000000" pitchFamily="34" charset="0"/>
                        </a:rPr>
                        <a:t>40,474</a:t>
                      </a:r>
                    </a:p>
                  </a:txBody>
                  <a:tcPr marL="0" marR="0" marT="0" marB="0" anchor="ctr">
                    <a:lnL>
                      <a:noFill/>
                    </a:lnL>
                    <a:lnR>
                      <a:noFill/>
                    </a:lnR>
                    <a:lnT>
                      <a:noFill/>
                    </a:lnT>
                    <a:lnB>
                      <a:noFill/>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77,760</a:t>
                      </a:r>
                    </a:p>
                  </a:txBody>
                  <a:tcPr marL="0" marR="0" marT="0" marB="0" anchor="ctr">
                    <a:lnL>
                      <a:noFill/>
                    </a:lnL>
                    <a:lnR>
                      <a:noFill/>
                    </a:lnR>
                    <a:lnT>
                      <a:noFill/>
                    </a:lnT>
                    <a:lnB>
                      <a:noFill/>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118,234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50313421"/>
                  </a:ext>
                </a:extLst>
              </a:tr>
              <a:tr h="287021">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Mujer</a:t>
                      </a:r>
                    </a:p>
                  </a:txBody>
                  <a:tcPr marL="0" marR="0" marT="0" marB="0" anchor="ctr">
                    <a:lnL>
                      <a:noFill/>
                    </a:lnL>
                    <a:lnR>
                      <a:noFill/>
                    </a:lnR>
                    <a:lnT>
                      <a:noFill/>
                    </a:lnT>
                    <a:lnB>
                      <a:noFill/>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52,512,446</a:t>
                      </a:r>
                    </a:p>
                  </a:txBody>
                  <a:tcPr marL="0" marR="0" marT="0" marB="0" anchor="ctr">
                    <a:lnL>
                      <a:noFill/>
                    </a:lnL>
                    <a:lnR>
                      <a:noFill/>
                    </a:lnR>
                    <a:lnT>
                      <a:noFill/>
                    </a:lnT>
                    <a:lnB>
                      <a:noFill/>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88,349,110</a:t>
                      </a:r>
                    </a:p>
                  </a:txBody>
                  <a:tcPr marL="0" marR="0" marT="0" marB="0" anchor="ctr">
                    <a:lnL>
                      <a:noFill/>
                    </a:lnL>
                    <a:lnR>
                      <a:noFill/>
                    </a:lnR>
                    <a:lnT>
                      <a:noFill/>
                    </a:lnT>
                    <a:lnB>
                      <a:noFill/>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140,861,556</a:t>
                      </a:r>
                    </a:p>
                  </a:txBody>
                  <a:tcPr marL="0" marR="0" marT="0" marB="0" anchor="ctr">
                    <a:lnL>
                      <a:noFill/>
                    </a:lnL>
                    <a:lnR>
                      <a:noFill/>
                    </a:lnR>
                    <a:lnT>
                      <a:noFill/>
                    </a:lnT>
                    <a:lnB>
                      <a:noFill/>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18,184</a:t>
                      </a:r>
                    </a:p>
                  </a:txBody>
                  <a:tcPr marL="0" marR="0" marT="0" marB="0" anchor="ctr">
                    <a:lnL>
                      <a:noFill/>
                    </a:lnL>
                    <a:lnR>
                      <a:noFill/>
                    </a:lnR>
                    <a:lnT>
                      <a:noFill/>
                    </a:lnT>
                    <a:lnB>
                      <a:noFill/>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29,124</a:t>
                      </a:r>
                    </a:p>
                  </a:txBody>
                  <a:tcPr marL="0" marR="0" marT="0" marB="0" anchor="ctr">
                    <a:lnL>
                      <a:noFill/>
                    </a:lnL>
                    <a:lnR>
                      <a:noFill/>
                    </a:lnR>
                    <a:lnT>
                      <a:noFill/>
                    </a:lnT>
                    <a:lnB>
                      <a:noFill/>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47,308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7528917"/>
                  </a:ext>
                </a:extLst>
              </a:tr>
              <a:tr h="287021">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Total </a:t>
                      </a:r>
                    </a:p>
                  </a:txBody>
                  <a:tcPr marL="0" marR="0" marT="0" marB="0" anchor="ctr">
                    <a:lnL>
                      <a:noFill/>
                    </a:lnL>
                    <a:lnR>
                      <a:noFill/>
                    </a:lnR>
                    <a:lnT>
                      <a:noFill/>
                    </a:lnT>
                    <a:lnB w="12700" cap="flat" cmpd="sng" algn="ctr">
                      <a:solidFill>
                        <a:srgbClr val="00457D"/>
                      </a:solidFill>
                      <a:prstDash val="solid"/>
                      <a:round/>
                      <a:headEnd type="none" w="med" len="med"/>
                      <a:tailEnd type="none" w="med" len="med"/>
                    </a:lnB>
                    <a:solidFill>
                      <a:srgbClr val="FFFFFF"/>
                    </a:solidFill>
                  </a:tcPr>
                </a:tc>
                <a:tc>
                  <a:txBody>
                    <a:bodyPr/>
                    <a:lstStyle/>
                    <a:p>
                      <a:pPr algn="ctr" fontAlgn="ctr"/>
                      <a:r>
                        <a:rPr lang="es-MX" sz="1100" b="0" i="0" u="none" strike="noStrike" dirty="0">
                          <a:solidFill>
                            <a:srgbClr val="000000"/>
                          </a:solidFill>
                          <a:effectLst/>
                          <a:highlight>
                            <a:srgbClr val="FFFFFF"/>
                          </a:highlight>
                          <a:latin typeface="Helvetica" panose="020B0500000000000000" pitchFamily="34" charset="0"/>
                        </a:rPr>
                        <a:t>147,055,007</a:t>
                      </a:r>
                    </a:p>
                  </a:txBody>
                  <a:tcPr marL="0" marR="0" marT="0" marB="0" anchor="ctr">
                    <a:lnL>
                      <a:noFill/>
                    </a:lnL>
                    <a:lnR>
                      <a:noFill/>
                    </a:lnR>
                    <a:lnT>
                      <a:noFill/>
                    </a:lnT>
                    <a:lnB w="12700" cap="flat" cmpd="sng" algn="ctr">
                      <a:solidFill>
                        <a:srgbClr val="00457D"/>
                      </a:solidFill>
                      <a:prstDash val="solid"/>
                      <a:round/>
                      <a:headEnd type="none" w="med" len="med"/>
                      <a:tailEnd type="none" w="med" len="med"/>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281,342,495</a:t>
                      </a:r>
                    </a:p>
                  </a:txBody>
                  <a:tcPr marL="0" marR="0" marT="0" marB="0" anchor="ctr">
                    <a:lnL>
                      <a:noFill/>
                    </a:lnL>
                    <a:lnR>
                      <a:noFill/>
                    </a:lnR>
                    <a:lnT>
                      <a:noFill/>
                    </a:lnT>
                    <a:lnB w="12700" cap="flat" cmpd="sng" algn="ctr">
                      <a:solidFill>
                        <a:srgbClr val="00457D"/>
                      </a:solidFill>
                      <a:prstDash val="solid"/>
                      <a:round/>
                      <a:headEnd type="none" w="med" len="med"/>
                      <a:tailEnd type="none" w="med" len="med"/>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428,397,502</a:t>
                      </a:r>
                    </a:p>
                  </a:txBody>
                  <a:tcPr marL="0" marR="0" marT="0" marB="0" anchor="ctr">
                    <a:lnL>
                      <a:noFill/>
                    </a:lnL>
                    <a:lnR>
                      <a:noFill/>
                    </a:lnR>
                    <a:lnT>
                      <a:noFill/>
                    </a:lnT>
                    <a:lnB w="12700" cap="flat" cmpd="sng" algn="ctr">
                      <a:solidFill>
                        <a:srgbClr val="00457D"/>
                      </a:solidFill>
                      <a:prstDash val="solid"/>
                      <a:round/>
                      <a:headEnd type="none" w="med" len="med"/>
                      <a:tailEnd type="none" w="med" len="med"/>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 </a:t>
                      </a:r>
                    </a:p>
                  </a:txBody>
                  <a:tcPr marL="0" marR="0" marT="0" marB="0" anchor="ctr">
                    <a:lnL>
                      <a:noFill/>
                    </a:lnL>
                    <a:lnR>
                      <a:noFill/>
                    </a:lnR>
                    <a:lnT>
                      <a:noFill/>
                    </a:lnT>
                    <a:lnB w="12700" cap="flat" cmpd="sng" algn="ctr">
                      <a:solidFill>
                        <a:srgbClr val="00457D"/>
                      </a:solidFill>
                      <a:prstDash val="solid"/>
                      <a:round/>
                      <a:headEnd type="none" w="med" len="med"/>
                      <a:tailEnd type="none" w="med" len="med"/>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58,658</a:t>
                      </a:r>
                    </a:p>
                  </a:txBody>
                  <a:tcPr marL="0" marR="0" marT="0" marB="0" anchor="ctr">
                    <a:lnL>
                      <a:noFill/>
                    </a:lnL>
                    <a:lnR>
                      <a:noFill/>
                    </a:lnR>
                    <a:lnT>
                      <a:noFill/>
                    </a:lnT>
                    <a:lnB w="12700" cap="flat" cmpd="sng" algn="ctr">
                      <a:solidFill>
                        <a:srgbClr val="00457D"/>
                      </a:solidFill>
                      <a:prstDash val="solid"/>
                      <a:round/>
                      <a:headEnd type="none" w="med" len="med"/>
                      <a:tailEnd type="none" w="med" len="med"/>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106,884</a:t>
                      </a:r>
                    </a:p>
                  </a:txBody>
                  <a:tcPr marL="0" marR="0" marT="0" marB="0" anchor="ctr">
                    <a:lnL>
                      <a:noFill/>
                    </a:lnL>
                    <a:lnR>
                      <a:noFill/>
                    </a:lnR>
                    <a:lnT>
                      <a:noFill/>
                    </a:lnT>
                    <a:lnB w="12700" cap="flat" cmpd="sng" algn="ctr">
                      <a:solidFill>
                        <a:srgbClr val="00457D"/>
                      </a:solidFill>
                      <a:prstDash val="solid"/>
                      <a:round/>
                      <a:headEnd type="none" w="med" len="med"/>
                      <a:tailEnd type="none" w="med" len="med"/>
                    </a:lnB>
                    <a:solidFill>
                      <a:srgbClr val="FFFFFF"/>
                    </a:solidFill>
                  </a:tcPr>
                </a:tc>
                <a:tc>
                  <a:txBody>
                    <a:bodyPr/>
                    <a:lstStyle/>
                    <a:p>
                      <a:pPr algn="ctr" fontAlgn="ctr"/>
                      <a:r>
                        <a:rPr lang="es-MX" sz="1100" b="0" i="0" u="none" strike="noStrike">
                          <a:solidFill>
                            <a:srgbClr val="000000"/>
                          </a:solidFill>
                          <a:effectLst/>
                          <a:highlight>
                            <a:srgbClr val="FFFFFF"/>
                          </a:highlight>
                          <a:latin typeface="Helvetica" panose="020B0500000000000000" pitchFamily="34" charset="0"/>
                        </a:rPr>
                        <a:t>165,542</a:t>
                      </a:r>
                    </a:p>
                  </a:txBody>
                  <a:tcPr marL="0" marR="0" marT="0" marB="0" anchor="ctr">
                    <a:lnL>
                      <a:noFill/>
                    </a:lnL>
                    <a:lnR>
                      <a:noFill/>
                    </a:lnR>
                    <a:lnT>
                      <a:noFill/>
                    </a:lnT>
                    <a:lnB w="12700" cap="flat" cmpd="sng" algn="ctr">
                      <a:solidFill>
                        <a:srgbClr val="00457D"/>
                      </a:solidFill>
                      <a:prstDash val="solid"/>
                      <a:round/>
                      <a:headEnd type="none" w="med" len="med"/>
                      <a:tailEnd type="none" w="med" len="med"/>
                    </a:lnB>
                    <a:solidFill>
                      <a:srgbClr val="FFFFFF"/>
                    </a:solidFill>
                  </a:tcPr>
                </a:tc>
                <a:extLst>
                  <a:ext uri="{0D108BD9-81ED-4DB2-BD59-A6C34878D82A}">
                    <a16:rowId xmlns:a16="http://schemas.microsoft.com/office/drawing/2014/main" val="1209421310"/>
                  </a:ext>
                </a:extLst>
              </a:tr>
              <a:tr h="287021">
                <a:tc gridSpan="8">
                  <a:txBody>
                    <a:bodyPr/>
                    <a:lstStyle/>
                    <a:p>
                      <a:pPr algn="l" fontAlgn="ctr"/>
                      <a:r>
                        <a:rPr lang="es-MX" sz="1000" b="0" i="0" u="none" strike="noStrike" dirty="0">
                          <a:solidFill>
                            <a:srgbClr val="000000"/>
                          </a:solidFill>
                          <a:effectLst/>
                          <a:highlight>
                            <a:srgbClr val="FFFFFF"/>
                          </a:highlight>
                          <a:latin typeface="Helvetica" panose="020B0500000000000000" pitchFamily="34" charset="0"/>
                        </a:rPr>
                        <a:t>Fuente: CEMLA y Banorte. </a:t>
                      </a:r>
                    </a:p>
                  </a:txBody>
                  <a:tcPr marL="0" marR="0" marT="0" marB="0" anchor="ctr">
                    <a:lnL>
                      <a:noFill/>
                    </a:lnL>
                    <a:lnR>
                      <a:noFill/>
                    </a:lnR>
                    <a:lnT w="12700" cap="flat" cmpd="sng" algn="ctr">
                      <a:solidFill>
                        <a:srgbClr val="00457D"/>
                      </a:solidFill>
                      <a:prstDash val="solid"/>
                      <a:round/>
                      <a:headEnd type="none" w="med" len="med"/>
                      <a:tailEnd type="none" w="med" len="med"/>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636635891"/>
                  </a:ext>
                </a:extLst>
              </a:tr>
            </a:tbl>
          </a:graphicData>
        </a:graphic>
      </p:graphicFrame>
    </p:spTree>
    <p:extLst>
      <p:ext uri="{BB962C8B-B14F-4D97-AF65-F5344CB8AC3E}">
        <p14:creationId xmlns:p14="http://schemas.microsoft.com/office/powerpoint/2010/main" val="206129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E9DA2E-A7AC-F5B7-202E-94D15F55CF84}"/>
              </a:ext>
            </a:extLst>
          </p:cNvPr>
          <p:cNvSpPr>
            <a:spLocks noGrp="1"/>
          </p:cNvSpPr>
          <p:nvPr>
            <p:ph type="title"/>
          </p:nvPr>
        </p:nvSpPr>
        <p:spPr>
          <a:xfrm>
            <a:off x="624731" y="116954"/>
            <a:ext cx="8823226" cy="746401"/>
          </a:xfrm>
        </p:spPr>
        <p:txBody>
          <a:bodyPr/>
          <a:lstStyle/>
          <a:p>
            <a:r>
              <a:rPr lang="es-MX" sz="2000" dirty="0"/>
              <a:t>REMESAS ENVIADAS POR MIGRANTES MEXICANAS DESDE LOS PRINCIPALES ESTADOS NORTEAMERICANOS </a:t>
            </a:r>
          </a:p>
        </p:txBody>
      </p:sp>
      <p:sp>
        <p:nvSpPr>
          <p:cNvPr id="3" name="Marcador de contenido 2">
            <a:extLst>
              <a:ext uri="{FF2B5EF4-FFF2-40B4-BE49-F238E27FC236}">
                <a16:creationId xmlns:a16="http://schemas.microsoft.com/office/drawing/2014/main" id="{C11CAEB7-50AD-A964-6672-B13B8E1CCF9B}"/>
              </a:ext>
            </a:extLst>
          </p:cNvPr>
          <p:cNvSpPr>
            <a:spLocks noGrp="1"/>
          </p:cNvSpPr>
          <p:nvPr>
            <p:ph idx="1"/>
          </p:nvPr>
        </p:nvSpPr>
        <p:spPr>
          <a:xfrm>
            <a:off x="624731" y="765026"/>
            <a:ext cx="8823226" cy="1324694"/>
          </a:xfrm>
        </p:spPr>
        <p:txBody>
          <a:bodyPr>
            <a:normAutofit fontScale="70000" lnSpcReduction="20000"/>
          </a:bodyPr>
          <a:lstStyle/>
          <a:p>
            <a:pPr marL="0" indent="0">
              <a:buNone/>
            </a:pPr>
            <a:r>
              <a:rPr lang="es-MX" dirty="0"/>
              <a:t>El monto de las remesas enviadas por mujeres mexicanas inmigrantes en el periodo 2021-2023 puede medirse para 13 de los principales estados remitentes de remesas desde Estados Unidos, agrupando a Nueva York con Nueva Jersey y a Carolina del Norte con Carolina del Sur. Se estima que en el periodo 2021-2023, las mexicanas inmigrantes que laboran en California hayan enviado 21,104 millones de dólares a sus familiares en México, el 44.6% del monto total enviado por mujeres. Asimismo, los montos correspondientes fueron de 8,275 millones y 2,218 millones de dólares remitidos por las mexicanas inmigrantes que residen en los estados de Texas y Arizona, respectivamente. </a:t>
            </a:r>
          </a:p>
        </p:txBody>
      </p:sp>
      <p:sp>
        <p:nvSpPr>
          <p:cNvPr id="4" name="Marcador de número de diapositiva 3">
            <a:extLst>
              <a:ext uri="{FF2B5EF4-FFF2-40B4-BE49-F238E27FC236}">
                <a16:creationId xmlns:a16="http://schemas.microsoft.com/office/drawing/2014/main" id="{0CD16EE9-412C-AD9C-712E-6B660E6B245A}"/>
              </a:ext>
            </a:extLst>
          </p:cNvPr>
          <p:cNvSpPr>
            <a:spLocks noGrp="1"/>
          </p:cNvSpPr>
          <p:nvPr>
            <p:ph type="sldNum" sz="quarter" idx="12"/>
          </p:nvPr>
        </p:nvSpPr>
        <p:spPr/>
        <p:txBody>
          <a:bodyPr/>
          <a:lstStyle/>
          <a:p>
            <a:r>
              <a:rPr lang="es-MX" dirty="0">
                <a:solidFill>
                  <a:prstClr val="white"/>
                </a:solidFill>
              </a:rPr>
              <a:t>28</a:t>
            </a:r>
          </a:p>
        </p:txBody>
      </p:sp>
      <p:sp>
        <p:nvSpPr>
          <p:cNvPr id="6" name="CuadroTexto 16">
            <a:extLst>
              <a:ext uri="{FF2B5EF4-FFF2-40B4-BE49-F238E27FC236}">
                <a16:creationId xmlns:a16="http://schemas.microsoft.com/office/drawing/2014/main" id="{F6A6F3D4-67AE-48EF-AF58-8D4D2FE8433C}"/>
              </a:ext>
            </a:extLst>
          </p:cNvPr>
          <p:cNvSpPr txBox="1"/>
          <p:nvPr/>
        </p:nvSpPr>
        <p:spPr>
          <a:xfrm>
            <a:off x="967892" y="1999090"/>
            <a:ext cx="8136904" cy="700012"/>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ESTADOS UNIDOS: MONTO DE LAS REMESAS ELECTRÓNICAS ENVIADAS POR MUJERES MEXICANAS INMIGRANTES SEGÚN ESTADO NORTEAMERICANO EN EL PERIODO 2021-2023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Millones de dólares y participación porcentual</a:t>
            </a:r>
          </a:p>
        </p:txBody>
      </p:sp>
      <p:sp>
        <p:nvSpPr>
          <p:cNvPr id="5" name="CuadroTexto 2">
            <a:extLst>
              <a:ext uri="{FF2B5EF4-FFF2-40B4-BE49-F238E27FC236}">
                <a16:creationId xmlns:a16="http://schemas.microsoft.com/office/drawing/2014/main" id="{F8F4D913-E8CE-AF4C-5D7E-6478F70B64F3}"/>
              </a:ext>
            </a:extLst>
          </p:cNvPr>
          <p:cNvSpPr txBox="1"/>
          <p:nvPr/>
        </p:nvSpPr>
        <p:spPr>
          <a:xfrm>
            <a:off x="1295896" y="6939610"/>
            <a:ext cx="2514600" cy="290232"/>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Fuente: CEMLA y BANORTE.</a:t>
            </a:r>
          </a:p>
        </p:txBody>
      </p:sp>
      <p:pic>
        <p:nvPicPr>
          <p:cNvPr id="8" name="Imagen 7">
            <a:extLst>
              <a:ext uri="{FF2B5EF4-FFF2-40B4-BE49-F238E27FC236}">
                <a16:creationId xmlns:a16="http://schemas.microsoft.com/office/drawing/2014/main" id="{CD7AC3F5-8E8F-36DC-D7EC-2A59ED33A646}"/>
              </a:ext>
            </a:extLst>
          </p:cNvPr>
          <p:cNvPicPr>
            <a:picLocks noChangeAspect="1"/>
          </p:cNvPicPr>
          <p:nvPr/>
        </p:nvPicPr>
        <p:blipFill>
          <a:blip r:embed="rId2"/>
          <a:stretch>
            <a:fillRect/>
          </a:stretch>
        </p:blipFill>
        <p:spPr>
          <a:xfrm>
            <a:off x="2448024" y="2708971"/>
            <a:ext cx="5837129" cy="4341304"/>
          </a:xfrm>
          <a:prstGeom prst="rect">
            <a:avLst/>
          </a:prstGeom>
        </p:spPr>
      </p:pic>
    </p:spTree>
    <p:extLst>
      <p:ext uri="{BB962C8B-B14F-4D97-AF65-F5344CB8AC3E}">
        <p14:creationId xmlns:p14="http://schemas.microsoft.com/office/powerpoint/2010/main" val="4206800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3E2D81-0787-BE8E-1714-C7D19954B6AB}"/>
              </a:ext>
            </a:extLst>
          </p:cNvPr>
          <p:cNvSpPr>
            <a:spLocks noGrp="1"/>
          </p:cNvSpPr>
          <p:nvPr>
            <p:ph type="title"/>
          </p:nvPr>
        </p:nvSpPr>
        <p:spPr>
          <a:xfrm>
            <a:off x="624731" y="212247"/>
            <a:ext cx="8823226" cy="768803"/>
          </a:xfrm>
        </p:spPr>
        <p:txBody>
          <a:bodyPr/>
          <a:lstStyle/>
          <a:p>
            <a:r>
              <a:rPr lang="es-MX" sz="2000" dirty="0"/>
              <a:t>ESFUERZO RELATIVO DE LOS MIGRANTES MEXICANOS HOMBRES Y MUJERES POR APOYAR A SUS FAMILIARES EN MÉXICO </a:t>
            </a:r>
          </a:p>
        </p:txBody>
      </p:sp>
      <p:sp>
        <p:nvSpPr>
          <p:cNvPr id="3" name="Marcador de contenido 2">
            <a:extLst>
              <a:ext uri="{FF2B5EF4-FFF2-40B4-BE49-F238E27FC236}">
                <a16:creationId xmlns:a16="http://schemas.microsoft.com/office/drawing/2014/main" id="{81256211-1CAA-9A01-D2A6-F73FCFE3E913}"/>
              </a:ext>
            </a:extLst>
          </p:cNvPr>
          <p:cNvSpPr>
            <a:spLocks noGrp="1"/>
          </p:cNvSpPr>
          <p:nvPr>
            <p:ph idx="1"/>
          </p:nvPr>
        </p:nvSpPr>
        <p:spPr>
          <a:xfrm>
            <a:off x="624731" y="981051"/>
            <a:ext cx="8823226" cy="3024335"/>
          </a:xfrm>
        </p:spPr>
        <p:txBody>
          <a:bodyPr>
            <a:normAutofit/>
          </a:bodyPr>
          <a:lstStyle/>
          <a:p>
            <a:pPr marL="0" indent="0">
              <a:buNone/>
            </a:pPr>
            <a:r>
              <a:rPr lang="es-MX" sz="1600" dirty="0"/>
              <a:t>Conviene dimensionar el esfuerzo relativo que hacen los migrantes mexicanos en Estados Unidos, hombres y mujeres, por apoyar a sus familiares en México. La masa salarial acumulada que obtuvieron en ese país tales migrantes en el periodo 2021-2023, sumó 932,380 millones de dólares, de los que 267,835 millones correspondieron a mujeres. La remuneración media de las mujeres migrantes mexicanas en Estados Unidos es menor que la de los hombres, pero el esfuerzo relativo que realizan por apoyar a sus familiares en México es igual al de los hombres. Ambos grupos enviaron en el conjunto de esos tres años del 17.7% al 17.8% de su ingreso como remesas electrónicas a sus familiares en México. En ambos casos el porcentaje del ingreso realmente enviado fue un poco más alto ya que en esta medición solo se consideró a remesas electrónicas, sin incluir a las enviadas mediante Money </a:t>
            </a:r>
            <a:r>
              <a:rPr lang="es-MX" sz="1600" dirty="0" err="1"/>
              <a:t>Orders</a:t>
            </a:r>
            <a:r>
              <a:rPr lang="es-MX" sz="1600" dirty="0"/>
              <a:t> y en efectivo y especie.</a:t>
            </a:r>
          </a:p>
          <a:p>
            <a:pPr marL="0" indent="0">
              <a:buNone/>
            </a:pPr>
            <a:endParaRPr lang="es-MX" sz="1600" dirty="0"/>
          </a:p>
        </p:txBody>
      </p:sp>
      <p:sp>
        <p:nvSpPr>
          <p:cNvPr id="4" name="Marcador de número de diapositiva 3">
            <a:extLst>
              <a:ext uri="{FF2B5EF4-FFF2-40B4-BE49-F238E27FC236}">
                <a16:creationId xmlns:a16="http://schemas.microsoft.com/office/drawing/2014/main" id="{2B7D724E-F6FF-F152-79A3-F09B50D282F3}"/>
              </a:ext>
            </a:extLst>
          </p:cNvPr>
          <p:cNvSpPr>
            <a:spLocks noGrp="1"/>
          </p:cNvSpPr>
          <p:nvPr>
            <p:ph type="sldNum" sz="quarter" idx="12"/>
          </p:nvPr>
        </p:nvSpPr>
        <p:spPr/>
        <p:txBody>
          <a:bodyPr/>
          <a:lstStyle/>
          <a:p>
            <a:r>
              <a:rPr lang="es-MX" dirty="0">
                <a:solidFill>
                  <a:prstClr val="white"/>
                </a:solidFill>
              </a:rPr>
              <a:t>29</a:t>
            </a:r>
          </a:p>
        </p:txBody>
      </p:sp>
      <p:sp>
        <p:nvSpPr>
          <p:cNvPr id="5" name="CuadroTexto 1">
            <a:extLst>
              <a:ext uri="{FF2B5EF4-FFF2-40B4-BE49-F238E27FC236}">
                <a16:creationId xmlns:a16="http://schemas.microsoft.com/office/drawing/2014/main" id="{8DA8EA02-F08C-4B20-BE37-991DA0CE8742}"/>
              </a:ext>
            </a:extLst>
          </p:cNvPr>
          <p:cNvSpPr txBox="1"/>
          <p:nvPr/>
        </p:nvSpPr>
        <p:spPr>
          <a:xfrm>
            <a:off x="1007864" y="3871373"/>
            <a:ext cx="7954001" cy="92267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MONTO DE LAS REMESAS ELECTRÓNICAS PROVENIENTES DE ESTADOS UNIDOS EN EL PER</a:t>
            </a:r>
            <a:r>
              <a:rPr lang="es-MX" sz="1200" b="1" kern="0" dirty="0">
                <a:solidFill>
                  <a:sysClr val="windowText" lastClr="000000"/>
                </a:solidFill>
                <a:latin typeface="Helvetica" panose="020B0500000000000000" pitchFamily="34" charset="0"/>
              </a:rPr>
              <a:t>Í</a:t>
            </a:r>
            <a:r>
              <a:rPr kumimoji="0" lang="es-MX" sz="12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ODO 2021-2023 COMO PORCENTAJE DE LA MASA SALARIAL DE LOS TRABAJADORES MEXICANOS INMIGRANTES EN ESE PAÍS SEGÚN GÉNERO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Millones de dólares y por cientos</a:t>
            </a:r>
            <a:r>
              <a:rPr kumimoji="0" lang="es-MX" sz="12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 </a:t>
            </a:r>
            <a:endParaRPr kumimoji="0" lang="es-MX" sz="12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endParaRPr>
          </a:p>
        </p:txBody>
      </p:sp>
      <p:sp>
        <p:nvSpPr>
          <p:cNvPr id="6" name="CuadroTexto 2">
            <a:extLst>
              <a:ext uri="{FF2B5EF4-FFF2-40B4-BE49-F238E27FC236}">
                <a16:creationId xmlns:a16="http://schemas.microsoft.com/office/drawing/2014/main" id="{865FF853-0699-480F-9DA7-34A90B281487}"/>
              </a:ext>
            </a:extLst>
          </p:cNvPr>
          <p:cNvSpPr txBox="1"/>
          <p:nvPr/>
        </p:nvSpPr>
        <p:spPr>
          <a:xfrm>
            <a:off x="1365858" y="6741690"/>
            <a:ext cx="2524125" cy="301438"/>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Fuente: CEMLA y BANORTE.</a:t>
            </a:r>
          </a:p>
        </p:txBody>
      </p:sp>
      <p:grpSp>
        <p:nvGrpSpPr>
          <p:cNvPr id="12" name="Grupo 11">
            <a:extLst>
              <a:ext uri="{FF2B5EF4-FFF2-40B4-BE49-F238E27FC236}">
                <a16:creationId xmlns:a16="http://schemas.microsoft.com/office/drawing/2014/main" id="{79057776-E500-42B4-A81C-F73BA26A9DE9}"/>
              </a:ext>
            </a:extLst>
          </p:cNvPr>
          <p:cNvGrpSpPr/>
          <p:nvPr/>
        </p:nvGrpSpPr>
        <p:grpSpPr>
          <a:xfrm>
            <a:off x="1007864" y="4755921"/>
            <a:ext cx="7851043" cy="1985769"/>
            <a:chOff x="0" y="0"/>
            <a:chExt cx="8504616" cy="2010014"/>
          </a:xfrm>
        </p:grpSpPr>
        <p:grpSp>
          <p:nvGrpSpPr>
            <p:cNvPr id="13" name="Grupo 12">
              <a:extLst>
                <a:ext uri="{FF2B5EF4-FFF2-40B4-BE49-F238E27FC236}">
                  <a16:creationId xmlns:a16="http://schemas.microsoft.com/office/drawing/2014/main" id="{CC0FF136-D5EF-1883-8D33-71237C759CFB}"/>
                </a:ext>
              </a:extLst>
            </p:cNvPr>
            <p:cNvGrpSpPr/>
            <p:nvPr/>
          </p:nvGrpSpPr>
          <p:grpSpPr>
            <a:xfrm>
              <a:off x="2814377" y="0"/>
              <a:ext cx="5690239" cy="2010014"/>
              <a:chOff x="2814377" y="0"/>
              <a:chExt cx="6953301" cy="2009775"/>
            </a:xfrm>
          </p:grpSpPr>
          <p:graphicFrame>
            <p:nvGraphicFramePr>
              <p:cNvPr id="15" name="Gráfico 14">
                <a:extLst>
                  <a:ext uri="{FF2B5EF4-FFF2-40B4-BE49-F238E27FC236}">
                    <a16:creationId xmlns:a16="http://schemas.microsoft.com/office/drawing/2014/main" id="{4F15B630-131A-9180-AEB1-F34A5C840879}"/>
                  </a:ext>
                </a:extLst>
              </p:cNvPr>
              <p:cNvGraphicFramePr/>
              <p:nvPr/>
            </p:nvGraphicFramePr>
            <p:xfrm>
              <a:off x="2814377" y="0"/>
              <a:ext cx="4008438" cy="2009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a:extLst>
                  <a:ext uri="{FF2B5EF4-FFF2-40B4-BE49-F238E27FC236}">
                    <a16:creationId xmlns:a16="http://schemas.microsoft.com/office/drawing/2014/main" id="{85A76F1E-7343-1980-64A5-547FC79C5F80}"/>
                  </a:ext>
                </a:extLst>
              </p:cNvPr>
              <p:cNvGraphicFramePr>
                <a:graphicFrameLocks/>
              </p:cNvGraphicFramePr>
              <p:nvPr/>
            </p:nvGraphicFramePr>
            <p:xfrm>
              <a:off x="5757482" y="56896"/>
              <a:ext cx="4010196" cy="1949647"/>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14" name="Gráfico 13">
              <a:extLst>
                <a:ext uri="{FF2B5EF4-FFF2-40B4-BE49-F238E27FC236}">
                  <a16:creationId xmlns:a16="http://schemas.microsoft.com/office/drawing/2014/main" id="{1FF5A806-E6C4-C613-98AD-2529805E6ED3}"/>
                </a:ext>
              </a:extLst>
            </p:cNvPr>
            <p:cNvGraphicFramePr>
              <a:graphicFrameLocks/>
            </p:cNvGraphicFramePr>
            <p:nvPr>
              <p:extLst>
                <p:ext uri="{D42A27DB-BD31-4B8C-83A1-F6EECF244321}">
                  <p14:modId xmlns:p14="http://schemas.microsoft.com/office/powerpoint/2010/main" val="4194420644"/>
                </p:ext>
              </p:extLst>
            </p:nvPr>
          </p:nvGraphicFramePr>
          <p:xfrm>
            <a:off x="0" y="41826"/>
            <a:ext cx="3278187" cy="1953055"/>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742228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7AFC2C63-1AEB-EBC5-8ABF-2739DB33813E}"/>
              </a:ext>
            </a:extLst>
          </p:cNvPr>
          <p:cNvSpPr>
            <a:spLocks noGrp="1"/>
          </p:cNvSpPr>
          <p:nvPr>
            <p:ph type="title"/>
          </p:nvPr>
        </p:nvSpPr>
        <p:spPr>
          <a:xfrm>
            <a:off x="628699" y="3060281"/>
            <a:ext cx="8823226" cy="1458162"/>
          </a:xfrm>
        </p:spPr>
        <p:txBody>
          <a:bodyPr/>
          <a:lstStyle/>
          <a:p>
            <a:pPr algn="ctr"/>
            <a:r>
              <a:rPr kumimoji="0" lang="es-MX" sz="4000" b="0" i="0" u="none" strike="noStrike" kern="1200" cap="all" spc="0" normalizeH="0" baseline="0" noProof="0" dirty="0">
                <a:ln>
                  <a:noFill/>
                </a:ln>
                <a:solidFill>
                  <a:srgbClr val="376092"/>
                </a:solidFill>
                <a:effectLst/>
                <a:uLnTx/>
                <a:uFillTx/>
                <a:latin typeface="Helvetica"/>
                <a:ea typeface="+mj-ea"/>
              </a:rPr>
              <a:t>OTROS TEMAS CUBIERTOS POR EL ESTUDIO CEMLA-BANORTE</a:t>
            </a:r>
            <a:endParaRPr lang="es-MX" sz="4000" cap="all" dirty="0">
              <a:solidFill>
                <a:srgbClr val="376092"/>
              </a:solidFill>
            </a:endParaRPr>
          </a:p>
        </p:txBody>
      </p:sp>
    </p:spTree>
    <p:extLst>
      <p:ext uri="{BB962C8B-B14F-4D97-AF65-F5344CB8AC3E}">
        <p14:creationId xmlns:p14="http://schemas.microsoft.com/office/powerpoint/2010/main" val="2665756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CDCFCA-2ED3-3628-FF67-BD7E069C26C0}"/>
              </a:ext>
            </a:extLst>
          </p:cNvPr>
          <p:cNvSpPr>
            <a:spLocks noGrp="1"/>
          </p:cNvSpPr>
          <p:nvPr>
            <p:ph type="title"/>
          </p:nvPr>
        </p:nvSpPr>
        <p:spPr/>
        <p:txBody>
          <a:bodyPr/>
          <a:lstStyle/>
          <a:p>
            <a:r>
              <a:rPr lang="es-MX" dirty="0"/>
              <a:t>EL CORREDOR DE REMESAS ESTADOS UNIDOS-MÉXICO</a:t>
            </a:r>
          </a:p>
        </p:txBody>
      </p:sp>
      <p:sp>
        <p:nvSpPr>
          <p:cNvPr id="3" name="Marcador de contenido 2">
            <a:extLst>
              <a:ext uri="{FF2B5EF4-FFF2-40B4-BE49-F238E27FC236}">
                <a16:creationId xmlns:a16="http://schemas.microsoft.com/office/drawing/2014/main" id="{B710112A-8052-DA0F-6052-50619ACBAAC6}"/>
              </a:ext>
            </a:extLst>
          </p:cNvPr>
          <p:cNvSpPr>
            <a:spLocks noGrp="1"/>
          </p:cNvSpPr>
          <p:nvPr>
            <p:ph idx="1"/>
          </p:nvPr>
        </p:nvSpPr>
        <p:spPr>
          <a:xfrm>
            <a:off x="624731" y="693018"/>
            <a:ext cx="8823226" cy="6120680"/>
          </a:xfrm>
        </p:spPr>
        <p:txBody>
          <a:bodyPr>
            <a:normAutofit fontScale="92500" lnSpcReduction="10000"/>
          </a:bodyPr>
          <a:lstStyle/>
          <a:p>
            <a:pPr marL="0" indent="0">
              <a:buNone/>
            </a:pPr>
            <a:r>
              <a:rPr lang="es-MX" dirty="0"/>
              <a:t>Para cada uno de los 18 principales estados norteamericanos remitentes de remesas a México se identificó a los 6 principales estados mexicanos que recibieron las transferencias electrónicas consideradas en este estudio. Se integró a Nueva York con Nueva Jersey ya que un migrante mexicano puede residir y laborar en Nueva Jersey y enviar remesas desde Nueva York y viceversa y también se integró a Carolina del Norte con Carolina del Sur. Asimismo, para los 16 principales estados mexicanos receptores de remesas se identificó a los 6 principales estados norteamericanos en que se originaron los envíos electrónicos. En 2023, los 18 estados norteamericanos considerados representaron el origen del 83.1% de las remesas recibidas desde Estados Unidos y en 2022, en ellos habitaban 9,438,450 emigrantes mexicanos, el 88.4% de los 10,678,509 migrantes mexicanos en ese país. </a:t>
            </a:r>
          </a:p>
          <a:p>
            <a:pPr marL="0" indent="0">
              <a:buNone/>
            </a:pPr>
            <a:r>
              <a:rPr lang="es-MX" dirty="0"/>
              <a:t>California representó para 20 estados mexicanos el principal estado norteamericano remitente de remesas electrónicas, el segundo para 6 estados y el tercero para 4 estados. Texas fue el primer remitente de remesas para 8 estados mexicanos, el segundo para 13 estados y el tercero para 6 estados. Así, para 28 estados mexicanos el principal estado norteamericano remitente de remesas resultó California o Texas. Florida representó para Guerrero y Chiapas el primer estado norteamericano remitente de remesas y el tercero para 4 estados. En general, para los estados mexicanos fronterizos con Estados Unidos son también los estados norteamericanos fronterizos sus principales remitentes de remesas.</a:t>
            </a:r>
          </a:p>
        </p:txBody>
      </p:sp>
      <p:sp>
        <p:nvSpPr>
          <p:cNvPr id="4" name="Marcador de número de diapositiva 3">
            <a:extLst>
              <a:ext uri="{FF2B5EF4-FFF2-40B4-BE49-F238E27FC236}">
                <a16:creationId xmlns:a16="http://schemas.microsoft.com/office/drawing/2014/main" id="{1B321CB4-D276-2FCA-EC91-2D05508C9853}"/>
              </a:ext>
            </a:extLst>
          </p:cNvPr>
          <p:cNvSpPr>
            <a:spLocks noGrp="1"/>
          </p:cNvSpPr>
          <p:nvPr>
            <p:ph type="sldNum" sz="quarter" idx="12"/>
          </p:nvPr>
        </p:nvSpPr>
        <p:spPr/>
        <p:txBody>
          <a:bodyPr/>
          <a:lstStyle/>
          <a:p>
            <a:r>
              <a:rPr lang="es-MX" dirty="0">
                <a:solidFill>
                  <a:prstClr val="white"/>
                </a:solidFill>
              </a:rPr>
              <a:t>30</a:t>
            </a:r>
          </a:p>
        </p:txBody>
      </p:sp>
    </p:spTree>
    <p:extLst>
      <p:ext uri="{BB962C8B-B14F-4D97-AF65-F5344CB8AC3E}">
        <p14:creationId xmlns:p14="http://schemas.microsoft.com/office/powerpoint/2010/main" val="4134557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A2F8D2-B0C6-7DE0-A708-301AEEB09DAD}"/>
              </a:ext>
            </a:extLst>
          </p:cNvPr>
          <p:cNvSpPr>
            <a:spLocks noGrp="1"/>
          </p:cNvSpPr>
          <p:nvPr>
            <p:ph type="title"/>
          </p:nvPr>
        </p:nvSpPr>
        <p:spPr>
          <a:xfrm>
            <a:off x="624731" y="116954"/>
            <a:ext cx="8823226" cy="596494"/>
          </a:xfrm>
        </p:spPr>
        <p:txBody>
          <a:bodyPr/>
          <a:lstStyle/>
          <a:p>
            <a:r>
              <a:rPr lang="es-MX" dirty="0"/>
              <a:t>EL CORREDOR DE REMESAS ESTADOS UNIDOS-MÉXICO</a:t>
            </a:r>
          </a:p>
        </p:txBody>
      </p:sp>
      <p:sp>
        <p:nvSpPr>
          <p:cNvPr id="3" name="Marcador de contenido 2">
            <a:extLst>
              <a:ext uri="{FF2B5EF4-FFF2-40B4-BE49-F238E27FC236}">
                <a16:creationId xmlns:a16="http://schemas.microsoft.com/office/drawing/2014/main" id="{03AA1B52-7E73-8465-5D32-9644B3F59F33}"/>
              </a:ext>
            </a:extLst>
          </p:cNvPr>
          <p:cNvSpPr>
            <a:spLocks noGrp="1"/>
          </p:cNvSpPr>
          <p:nvPr>
            <p:ph idx="1"/>
          </p:nvPr>
        </p:nvSpPr>
        <p:spPr>
          <a:xfrm>
            <a:off x="624731" y="621011"/>
            <a:ext cx="8823226" cy="2880320"/>
          </a:xfrm>
        </p:spPr>
        <p:txBody>
          <a:bodyPr>
            <a:normAutofit/>
          </a:bodyPr>
          <a:lstStyle/>
          <a:p>
            <a:pPr marL="0" indent="0">
              <a:buNone/>
            </a:pPr>
            <a:r>
              <a:rPr lang="es-MX" sz="1300" dirty="0"/>
              <a:t>Destaca lo siguientes:</a:t>
            </a:r>
          </a:p>
          <a:p>
            <a:pPr>
              <a:spcBef>
                <a:spcPts val="600"/>
              </a:spcBef>
              <a:buFont typeface="Wingdings" panose="05000000000000000000" pitchFamily="2" charset="2"/>
              <a:buChar char="Ø"/>
            </a:pPr>
            <a:r>
              <a:rPr lang="es-MX" sz="1300" dirty="0"/>
              <a:t>Los tres principales estados mexicanos receptores de las remesas electrónicas enviadas desde California son Jalisco, Zacatecas y Oaxaca.</a:t>
            </a:r>
          </a:p>
          <a:p>
            <a:pPr>
              <a:spcBef>
                <a:spcPts val="600"/>
              </a:spcBef>
              <a:buFont typeface="Wingdings" panose="05000000000000000000" pitchFamily="2" charset="2"/>
              <a:buChar char="Ø"/>
            </a:pPr>
            <a:r>
              <a:rPr lang="es-MX" sz="1300" dirty="0"/>
              <a:t>Los estados mexicanos receptores de las remesas enviadas desde Texas son principalmente estados fronterizos vecinos o con cercanía geográfica, tales como Nuevo León, Tamaulipas, San Luis Potosí y Coahuila.</a:t>
            </a:r>
          </a:p>
          <a:p>
            <a:pPr>
              <a:spcBef>
                <a:spcPts val="600"/>
              </a:spcBef>
              <a:buFont typeface="Wingdings" panose="05000000000000000000" pitchFamily="2" charset="2"/>
              <a:buChar char="Ø"/>
            </a:pPr>
            <a:r>
              <a:rPr lang="es-MX" sz="1300" dirty="0"/>
              <a:t>De Nueva York y Nueva Jersey se remite un número importante de remesas hacia Oaxaca, Puebla y Chiapas. </a:t>
            </a:r>
          </a:p>
          <a:p>
            <a:pPr>
              <a:spcBef>
                <a:spcPts val="600"/>
              </a:spcBef>
              <a:buFont typeface="Wingdings" panose="05000000000000000000" pitchFamily="2" charset="2"/>
              <a:buChar char="Ø"/>
            </a:pPr>
            <a:r>
              <a:rPr lang="es-MX" sz="1300" dirty="0"/>
              <a:t>Los principales estados mexicanos receptores de las remesas remitidas desde Illinois son Jalisco, Zacatecas, Guanajuato y Nuevo León.</a:t>
            </a:r>
          </a:p>
          <a:p>
            <a:pPr>
              <a:spcBef>
                <a:spcPts val="600"/>
              </a:spcBef>
              <a:buFont typeface="Wingdings" panose="05000000000000000000" pitchFamily="2" charset="2"/>
              <a:buChar char="Ø"/>
            </a:pPr>
            <a:r>
              <a:rPr lang="es-MX" sz="1300" dirty="0"/>
              <a:t>La migración mexicana proveniente de Oaxaca, Chiapas, Jalisco, Zacatecas y Guanajuato esta ampliamente distribuida en el territorio de Estados Unidos.</a:t>
            </a:r>
          </a:p>
          <a:p>
            <a:pPr marL="0" indent="0">
              <a:buNone/>
            </a:pPr>
            <a:endParaRPr lang="es-MX" sz="1300" dirty="0"/>
          </a:p>
        </p:txBody>
      </p:sp>
      <p:sp>
        <p:nvSpPr>
          <p:cNvPr id="4" name="Marcador de número de diapositiva 3">
            <a:extLst>
              <a:ext uri="{FF2B5EF4-FFF2-40B4-BE49-F238E27FC236}">
                <a16:creationId xmlns:a16="http://schemas.microsoft.com/office/drawing/2014/main" id="{381AEBDC-D9A8-7A06-7BB9-78272EC5AD72}"/>
              </a:ext>
            </a:extLst>
          </p:cNvPr>
          <p:cNvSpPr>
            <a:spLocks noGrp="1"/>
          </p:cNvSpPr>
          <p:nvPr>
            <p:ph type="sldNum" sz="quarter" idx="12"/>
          </p:nvPr>
        </p:nvSpPr>
        <p:spPr/>
        <p:txBody>
          <a:bodyPr/>
          <a:lstStyle/>
          <a:p>
            <a:r>
              <a:rPr lang="es-MX" dirty="0">
                <a:solidFill>
                  <a:prstClr val="white"/>
                </a:solidFill>
              </a:rPr>
              <a:t>31</a:t>
            </a:r>
          </a:p>
        </p:txBody>
      </p:sp>
      <p:sp>
        <p:nvSpPr>
          <p:cNvPr id="14" name="CuadroTexto 22">
            <a:extLst>
              <a:ext uri="{FF2B5EF4-FFF2-40B4-BE49-F238E27FC236}">
                <a16:creationId xmlns:a16="http://schemas.microsoft.com/office/drawing/2014/main" id="{EFD32474-031B-463E-A15F-8228FD75A80D}"/>
              </a:ext>
            </a:extLst>
          </p:cNvPr>
          <p:cNvSpPr txBox="1"/>
          <p:nvPr/>
        </p:nvSpPr>
        <p:spPr>
          <a:xfrm>
            <a:off x="799778" y="3088603"/>
            <a:ext cx="8656116" cy="70075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200" b="1" dirty="0">
                <a:solidFill>
                  <a:sysClr val="windowText" lastClr="000000"/>
                </a:solidFill>
                <a:latin typeface="Helvetica" panose="020B0500000000000000" pitchFamily="34" charset="0"/>
              </a:rPr>
              <a:t>PRINCIPALES ESTADOS MEXICANOS RECEPTORES DE REMESAS</a:t>
            </a:r>
            <a:r>
              <a:rPr lang="es-MX" sz="1200" b="1" baseline="0" dirty="0">
                <a:solidFill>
                  <a:sysClr val="windowText" lastClr="000000"/>
                </a:solidFill>
                <a:latin typeface="Helvetica" panose="020B0500000000000000" pitchFamily="34" charset="0"/>
              </a:rPr>
              <a:t> ENVIADAS DESDE LOS ESTADOS NORTEAMERICANOS: 2021-2022*</a:t>
            </a:r>
            <a:br>
              <a:rPr lang="es-MX" sz="1200" b="1" baseline="0" dirty="0">
                <a:solidFill>
                  <a:sysClr val="windowText" lastClr="000000"/>
                </a:solidFill>
                <a:latin typeface="Helvetica" panose="020B0500000000000000" pitchFamily="34" charset="0"/>
              </a:rPr>
            </a:br>
            <a:r>
              <a:rPr lang="es-MX" sz="1200" b="0" baseline="0" dirty="0">
                <a:solidFill>
                  <a:sysClr val="windowText" lastClr="000000"/>
                </a:solidFill>
                <a:latin typeface="Helvetica" panose="020B0500000000000000" pitchFamily="34" charset="0"/>
              </a:rPr>
              <a:t>Participación porcentual en número de envíos recibidos considerados en la muestra</a:t>
            </a:r>
            <a:endParaRPr lang="es-MX" sz="1200" b="0" dirty="0">
              <a:solidFill>
                <a:sysClr val="windowText" lastClr="000000"/>
              </a:solidFill>
              <a:latin typeface="Helvetica" panose="020B0500000000000000" pitchFamily="34" charset="0"/>
            </a:endParaRPr>
          </a:p>
        </p:txBody>
      </p:sp>
      <p:sp>
        <p:nvSpPr>
          <p:cNvPr id="15" name="CuadroTexto 23">
            <a:extLst>
              <a:ext uri="{FF2B5EF4-FFF2-40B4-BE49-F238E27FC236}">
                <a16:creationId xmlns:a16="http://schemas.microsoft.com/office/drawing/2014/main" id="{39A10236-658A-46A8-ADAF-A04201181313}"/>
              </a:ext>
            </a:extLst>
          </p:cNvPr>
          <p:cNvSpPr txBox="1"/>
          <p:nvPr/>
        </p:nvSpPr>
        <p:spPr>
          <a:xfrm>
            <a:off x="431800" y="6947772"/>
            <a:ext cx="6578698" cy="2791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MX" sz="900" dirty="0">
                <a:solidFill>
                  <a:sysClr val="windowText" lastClr="000000"/>
                </a:solidFill>
                <a:latin typeface="Helvetica" panose="020B0500000000000000" pitchFamily="34" charset="0"/>
              </a:rPr>
              <a:t>*Se consideró a una muestra de 9,694,304 remesas</a:t>
            </a:r>
            <a:r>
              <a:rPr lang="es-MX" sz="900" baseline="0" dirty="0">
                <a:solidFill>
                  <a:sysClr val="windowText" lastClr="000000"/>
                </a:solidFill>
                <a:latin typeface="Helvetica" panose="020B0500000000000000" pitchFamily="34" charset="0"/>
              </a:rPr>
              <a:t> que recibió México en 2021 y 2022 provenientes de Estados Unidos. </a:t>
            </a:r>
            <a:endParaRPr lang="es-MX" sz="900" b="1" dirty="0">
              <a:solidFill>
                <a:sysClr val="windowText" lastClr="000000"/>
              </a:solidFill>
              <a:latin typeface="Helvetica" panose="020B0500000000000000" pitchFamily="34" charset="0"/>
            </a:endParaRPr>
          </a:p>
        </p:txBody>
      </p:sp>
      <p:pic>
        <p:nvPicPr>
          <p:cNvPr id="16" name="Imagen 15">
            <a:extLst>
              <a:ext uri="{FF2B5EF4-FFF2-40B4-BE49-F238E27FC236}">
                <a16:creationId xmlns:a16="http://schemas.microsoft.com/office/drawing/2014/main" id="{95891EFD-6C97-ED30-5120-76301484D0BB}"/>
              </a:ext>
            </a:extLst>
          </p:cNvPr>
          <p:cNvPicPr>
            <a:picLocks noChangeAspect="1"/>
          </p:cNvPicPr>
          <p:nvPr/>
        </p:nvPicPr>
        <p:blipFill>
          <a:blip r:embed="rId2"/>
          <a:stretch>
            <a:fillRect/>
          </a:stretch>
        </p:blipFill>
        <p:spPr>
          <a:xfrm>
            <a:off x="1470775" y="3656358"/>
            <a:ext cx="7810072" cy="3157162"/>
          </a:xfrm>
          <a:prstGeom prst="rect">
            <a:avLst/>
          </a:prstGeom>
        </p:spPr>
      </p:pic>
      <p:sp>
        <p:nvSpPr>
          <p:cNvPr id="5" name="CuadroTexto 2">
            <a:extLst>
              <a:ext uri="{FF2B5EF4-FFF2-40B4-BE49-F238E27FC236}">
                <a16:creationId xmlns:a16="http://schemas.microsoft.com/office/drawing/2014/main" id="{0B995D6E-4D1C-3FF7-E2CB-BB19369C2F33}"/>
              </a:ext>
            </a:extLst>
          </p:cNvPr>
          <p:cNvSpPr txBox="1"/>
          <p:nvPr/>
        </p:nvSpPr>
        <p:spPr>
          <a:xfrm>
            <a:off x="446998" y="6785899"/>
            <a:ext cx="2524125" cy="301438"/>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Fuente: CEMLA y BANORTE.</a:t>
            </a:r>
          </a:p>
        </p:txBody>
      </p:sp>
    </p:spTree>
    <p:extLst>
      <p:ext uri="{BB962C8B-B14F-4D97-AF65-F5344CB8AC3E}">
        <p14:creationId xmlns:p14="http://schemas.microsoft.com/office/powerpoint/2010/main" val="354832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64F1FD4-1E3E-4AE3-9509-C9DD8F50156A}"/>
              </a:ext>
            </a:extLst>
          </p:cNvPr>
          <p:cNvSpPr>
            <a:spLocks noGrp="1"/>
          </p:cNvSpPr>
          <p:nvPr>
            <p:ph idx="1"/>
          </p:nvPr>
        </p:nvSpPr>
        <p:spPr>
          <a:xfrm>
            <a:off x="624731" y="476994"/>
            <a:ext cx="8823226" cy="6480720"/>
          </a:xfrm>
        </p:spPr>
        <p:txBody>
          <a:bodyPr>
            <a:normAutofit/>
          </a:bodyPr>
          <a:lstStyle/>
          <a:p>
            <a:pPr>
              <a:buFont typeface="Wingdings" panose="05000000000000000000" pitchFamily="2" charset="2"/>
              <a:buChar char="Ø"/>
            </a:pPr>
            <a:r>
              <a:rPr lang="es-MX" dirty="0"/>
              <a:t>En el estudio se cuantificó para una muestra de 9.7 millones de remesas electrónicas enviadas a México desde Estados Unidos y que BANORTE operó en 2021 y 2022 y que fueron  remitidas desde Estados Unidos, cuánto de ese volumen de transferencias  fue enviado por mujeres. Ello permitió efectuar una estimación del ingreso de México por remesas proveniente de los envíos de mexicanas que emigraron a ese país.</a:t>
            </a:r>
          </a:p>
          <a:p>
            <a:pPr>
              <a:buFont typeface="Wingdings" panose="05000000000000000000" pitchFamily="2" charset="2"/>
              <a:buChar char="Ø"/>
            </a:pPr>
            <a:r>
              <a:rPr lang="es-MX" dirty="0"/>
              <a:t>Un aspecto importante a destacar  es que si bien se identificó el género del remitente y del receptor de cada una de los referidos 9.7 millones de envíos de remesas, siempre se mantuvo la confidencialidad de los participantes en los dos lados de la transacción.</a:t>
            </a:r>
          </a:p>
          <a:p>
            <a:pPr>
              <a:buFont typeface="Wingdings" panose="05000000000000000000" pitchFamily="2" charset="2"/>
              <a:buChar char="Ø"/>
            </a:pPr>
            <a:r>
              <a:rPr lang="es-MX" sz="2100" dirty="0"/>
              <a:t>La muestra utilizada contenía el género del receptor de las remesas enviadas para depósito en una cuenta bancaria y los primeros nombres sin apellidos de los remitentes y de los receptores de las pagadas en efectivo. Con archivos de miles de nombres se identificó el género faltante de los remitentes y receptores. Por tanto, siempre se mantuvo la confidencialidad de los participantes de ambos lados de la transacción. </a:t>
            </a:r>
          </a:p>
        </p:txBody>
      </p:sp>
      <p:sp>
        <p:nvSpPr>
          <p:cNvPr id="4" name="Marcador de número de diapositiva 3">
            <a:extLst>
              <a:ext uri="{FF2B5EF4-FFF2-40B4-BE49-F238E27FC236}">
                <a16:creationId xmlns:a16="http://schemas.microsoft.com/office/drawing/2014/main" id="{57902B78-97E8-49C7-8413-ED5312FEBCD3}"/>
              </a:ext>
            </a:extLst>
          </p:cNvPr>
          <p:cNvSpPr>
            <a:spLocks noGrp="1"/>
          </p:cNvSpPr>
          <p:nvPr>
            <p:ph type="sldNum" sz="quarter" idx="12"/>
          </p:nvPr>
        </p:nvSpPr>
        <p:spPr/>
        <p:txBody>
          <a:bodyPr/>
          <a:lstStyle/>
          <a:p>
            <a:r>
              <a:rPr lang="es-MX" dirty="0">
                <a:solidFill>
                  <a:prstClr val="white"/>
                </a:solidFill>
              </a:rPr>
              <a:t>2</a:t>
            </a:r>
          </a:p>
        </p:txBody>
      </p:sp>
    </p:spTree>
    <p:extLst>
      <p:ext uri="{BB962C8B-B14F-4D97-AF65-F5344CB8AC3E}">
        <p14:creationId xmlns:p14="http://schemas.microsoft.com/office/powerpoint/2010/main" val="1309214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CEE5A3-ADD8-F070-DE1E-AF46E91CD109}"/>
              </a:ext>
            </a:extLst>
          </p:cNvPr>
          <p:cNvSpPr>
            <a:spLocks noGrp="1"/>
          </p:cNvSpPr>
          <p:nvPr>
            <p:ph type="title"/>
          </p:nvPr>
        </p:nvSpPr>
        <p:spPr>
          <a:xfrm>
            <a:off x="624731" y="116954"/>
            <a:ext cx="8823226" cy="596494"/>
          </a:xfrm>
        </p:spPr>
        <p:txBody>
          <a:bodyPr/>
          <a:lstStyle/>
          <a:p>
            <a:r>
              <a:rPr lang="es-MX" dirty="0"/>
              <a:t>EL CORREDOR DE REMESAS ESTADOS UNIDOS-MÉXICO</a:t>
            </a:r>
          </a:p>
        </p:txBody>
      </p:sp>
      <p:sp>
        <p:nvSpPr>
          <p:cNvPr id="3" name="Marcador de contenido 2">
            <a:extLst>
              <a:ext uri="{FF2B5EF4-FFF2-40B4-BE49-F238E27FC236}">
                <a16:creationId xmlns:a16="http://schemas.microsoft.com/office/drawing/2014/main" id="{2E9457E5-E3F5-54A3-127D-4471D79D75AA}"/>
              </a:ext>
            </a:extLst>
          </p:cNvPr>
          <p:cNvSpPr>
            <a:spLocks noGrp="1"/>
          </p:cNvSpPr>
          <p:nvPr>
            <p:ph idx="1"/>
          </p:nvPr>
        </p:nvSpPr>
        <p:spPr>
          <a:xfrm>
            <a:off x="624731" y="616657"/>
            <a:ext cx="8823226" cy="2668649"/>
          </a:xfrm>
        </p:spPr>
        <p:txBody>
          <a:bodyPr>
            <a:normAutofit fontScale="62500" lnSpcReduction="20000"/>
          </a:bodyPr>
          <a:lstStyle/>
          <a:p>
            <a:pPr marL="0" indent="0">
              <a:buNone/>
            </a:pPr>
            <a:r>
              <a:rPr lang="es-MX" dirty="0"/>
              <a:t>Al considerar a los principales estados mexicanos receptores de remesas, destaca, entre otros aspectos, lo siguiente: </a:t>
            </a:r>
          </a:p>
          <a:p>
            <a:pPr>
              <a:spcBef>
                <a:spcPts val="1200"/>
              </a:spcBef>
              <a:buFont typeface="Wingdings" panose="05000000000000000000" pitchFamily="2" charset="2"/>
              <a:buChar char="Ø"/>
            </a:pPr>
            <a:r>
              <a:rPr lang="es-MX" dirty="0"/>
              <a:t>Un tercio del número de remesas que recibe Guanajuato provienen de Texas y cerca de la mitad de tal estado más California e Illinois.</a:t>
            </a:r>
          </a:p>
          <a:p>
            <a:pPr>
              <a:spcBef>
                <a:spcPts val="1200"/>
              </a:spcBef>
              <a:buFont typeface="Wingdings" panose="05000000000000000000" pitchFamily="2" charset="2"/>
              <a:buChar char="Ø"/>
            </a:pPr>
            <a:r>
              <a:rPr lang="es-MX" dirty="0"/>
              <a:t>California es el principal estado remitente de remesas a Michoacán y conjuntamente con Washington y Texas originan cerca de la mitad del total de las recibidas por dicho estado mexicano.</a:t>
            </a:r>
          </a:p>
          <a:p>
            <a:pPr>
              <a:spcBef>
                <a:spcPts val="1200"/>
              </a:spcBef>
              <a:buFont typeface="Wingdings" panose="05000000000000000000" pitchFamily="2" charset="2"/>
              <a:buChar char="Ø"/>
            </a:pPr>
            <a:r>
              <a:rPr lang="es-MX" dirty="0"/>
              <a:t>California es la principal fuente de las remesas que benefician a Jalisco y conjuntamente con Texas, Illinois y Washington representan más de tres quintos del número total de las remesas recibidas.</a:t>
            </a:r>
          </a:p>
          <a:p>
            <a:pPr>
              <a:spcBef>
                <a:spcPts val="1200"/>
              </a:spcBef>
              <a:buFont typeface="Wingdings" panose="05000000000000000000" pitchFamily="2" charset="2"/>
              <a:buChar char="Ø"/>
            </a:pPr>
            <a:r>
              <a:rPr lang="es-MX" dirty="0"/>
              <a:t>Las remesas recibidas por Oaxaca y Puebla provienen principalmente de California, pero en ambos estados también destacan las enviadas desde Nueva York y Nueva Jersey.  </a:t>
            </a:r>
          </a:p>
          <a:p>
            <a:pPr>
              <a:spcBef>
                <a:spcPts val="1200"/>
              </a:spcBef>
              <a:buFont typeface="Wingdings" panose="05000000000000000000" pitchFamily="2" charset="2"/>
              <a:buChar char="Ø"/>
            </a:pPr>
            <a:r>
              <a:rPr lang="es-MX" dirty="0"/>
              <a:t>Alrededor del 5% de las remesas que reciben respectivamente los estados de Guanajuato, Jalisco, Michoacán, Ciudad de México, Estado de México, Puebla, Veracruz y Zacatecas son remitidas desde Illinois.</a:t>
            </a:r>
          </a:p>
          <a:p>
            <a:pPr marL="0" indent="0">
              <a:buNone/>
            </a:pPr>
            <a:endParaRPr lang="es-MX" dirty="0"/>
          </a:p>
        </p:txBody>
      </p:sp>
      <p:sp>
        <p:nvSpPr>
          <p:cNvPr id="4" name="Marcador de número de diapositiva 3">
            <a:extLst>
              <a:ext uri="{FF2B5EF4-FFF2-40B4-BE49-F238E27FC236}">
                <a16:creationId xmlns:a16="http://schemas.microsoft.com/office/drawing/2014/main" id="{344AAAE8-B375-0886-4964-B003D6C40902}"/>
              </a:ext>
            </a:extLst>
          </p:cNvPr>
          <p:cNvSpPr>
            <a:spLocks noGrp="1"/>
          </p:cNvSpPr>
          <p:nvPr>
            <p:ph type="sldNum" sz="quarter" idx="12"/>
          </p:nvPr>
        </p:nvSpPr>
        <p:spPr/>
        <p:txBody>
          <a:bodyPr/>
          <a:lstStyle/>
          <a:p>
            <a:r>
              <a:rPr lang="es-MX" dirty="0">
                <a:solidFill>
                  <a:prstClr val="white"/>
                </a:solidFill>
              </a:rPr>
              <a:t>32</a:t>
            </a:r>
          </a:p>
        </p:txBody>
      </p:sp>
      <p:pic>
        <p:nvPicPr>
          <p:cNvPr id="13" name="Imagen 12">
            <a:extLst>
              <a:ext uri="{FF2B5EF4-FFF2-40B4-BE49-F238E27FC236}">
                <a16:creationId xmlns:a16="http://schemas.microsoft.com/office/drawing/2014/main" id="{B72BDEB8-70CD-B2FF-025B-997F91EDF00C}"/>
              </a:ext>
            </a:extLst>
          </p:cNvPr>
          <p:cNvPicPr>
            <a:picLocks noChangeAspect="1"/>
          </p:cNvPicPr>
          <p:nvPr/>
        </p:nvPicPr>
        <p:blipFill>
          <a:blip r:embed="rId2"/>
          <a:stretch>
            <a:fillRect/>
          </a:stretch>
        </p:blipFill>
        <p:spPr>
          <a:xfrm>
            <a:off x="1699098" y="3545945"/>
            <a:ext cx="7511926" cy="3339761"/>
          </a:xfrm>
          <a:prstGeom prst="rect">
            <a:avLst/>
          </a:prstGeom>
        </p:spPr>
      </p:pic>
      <p:sp>
        <p:nvSpPr>
          <p:cNvPr id="16" name="CuadroTexto 22">
            <a:extLst>
              <a:ext uri="{FF2B5EF4-FFF2-40B4-BE49-F238E27FC236}">
                <a16:creationId xmlns:a16="http://schemas.microsoft.com/office/drawing/2014/main" id="{A95D0667-2337-472A-A8E8-9C221989CE56}"/>
              </a:ext>
            </a:extLst>
          </p:cNvPr>
          <p:cNvSpPr txBox="1"/>
          <p:nvPr/>
        </p:nvSpPr>
        <p:spPr>
          <a:xfrm>
            <a:off x="624731" y="3213298"/>
            <a:ext cx="8823226" cy="57171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PRINCIPALES ESTADOS NORTEAMERICANOS REMITENTES DE REMESAS A LOS ESTADOS MEXICANOS: 2021-2022*</a:t>
            </a:r>
            <a:br>
              <a:rPr kumimoji="0" lang="es-MX" sz="12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br>
            <a:r>
              <a:rPr kumimoji="0" lang="es-MX" sz="12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Participación porcentual en el número de envíos considerados en la muestra</a:t>
            </a:r>
          </a:p>
        </p:txBody>
      </p:sp>
      <p:sp>
        <p:nvSpPr>
          <p:cNvPr id="17" name="CuadroTexto 23">
            <a:extLst>
              <a:ext uri="{FF2B5EF4-FFF2-40B4-BE49-F238E27FC236}">
                <a16:creationId xmlns:a16="http://schemas.microsoft.com/office/drawing/2014/main" id="{11CAB2FA-30BA-46EE-8AB4-7C09BC8E81F8}"/>
              </a:ext>
            </a:extLst>
          </p:cNvPr>
          <p:cNvSpPr txBox="1"/>
          <p:nvPr/>
        </p:nvSpPr>
        <p:spPr>
          <a:xfrm>
            <a:off x="655922" y="6885883"/>
            <a:ext cx="8200813" cy="403497"/>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*Se consideró a una muestra de 9,707,283 remesas que recibió México en 2021 y 2022 provenientes de Estados Unidos. </a:t>
            </a:r>
            <a:endParaRPr kumimoji="0" lang="es-MX" sz="10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endParaRPr>
          </a:p>
        </p:txBody>
      </p:sp>
      <p:sp>
        <p:nvSpPr>
          <p:cNvPr id="6" name="CuadroTexto 2">
            <a:extLst>
              <a:ext uri="{FF2B5EF4-FFF2-40B4-BE49-F238E27FC236}">
                <a16:creationId xmlns:a16="http://schemas.microsoft.com/office/drawing/2014/main" id="{BA89BBF5-9AF6-E62B-410A-6F18CAFA5832}"/>
              </a:ext>
            </a:extLst>
          </p:cNvPr>
          <p:cNvSpPr txBox="1"/>
          <p:nvPr/>
        </p:nvSpPr>
        <p:spPr>
          <a:xfrm>
            <a:off x="715987" y="6795779"/>
            <a:ext cx="2524125" cy="301438"/>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Fuente: CEMLA y BANORTE.</a:t>
            </a:r>
          </a:p>
        </p:txBody>
      </p:sp>
    </p:spTree>
    <p:extLst>
      <p:ext uri="{BB962C8B-B14F-4D97-AF65-F5344CB8AC3E}">
        <p14:creationId xmlns:p14="http://schemas.microsoft.com/office/powerpoint/2010/main" val="3954953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F38E4A-45E2-0D7D-F939-E49E203D46B7}"/>
              </a:ext>
            </a:extLst>
          </p:cNvPr>
          <p:cNvSpPr>
            <a:spLocks noGrp="1"/>
          </p:cNvSpPr>
          <p:nvPr>
            <p:ph type="title"/>
          </p:nvPr>
        </p:nvSpPr>
        <p:spPr>
          <a:xfrm>
            <a:off x="624731" y="188962"/>
            <a:ext cx="8823226" cy="596494"/>
          </a:xfrm>
        </p:spPr>
        <p:txBody>
          <a:bodyPr/>
          <a:lstStyle/>
          <a:p>
            <a:r>
              <a:rPr lang="es-MX" dirty="0"/>
              <a:t>EL CORREDOR DE REMESAS CANADÁ-MÉXICO</a:t>
            </a:r>
          </a:p>
        </p:txBody>
      </p:sp>
      <p:sp>
        <p:nvSpPr>
          <p:cNvPr id="3" name="Marcador de contenido 2">
            <a:extLst>
              <a:ext uri="{FF2B5EF4-FFF2-40B4-BE49-F238E27FC236}">
                <a16:creationId xmlns:a16="http://schemas.microsoft.com/office/drawing/2014/main" id="{8DB383B5-15A4-DAF9-0FFC-45F8D8EAA2F7}"/>
              </a:ext>
            </a:extLst>
          </p:cNvPr>
          <p:cNvSpPr>
            <a:spLocks noGrp="1"/>
          </p:cNvSpPr>
          <p:nvPr>
            <p:ph idx="1"/>
          </p:nvPr>
        </p:nvSpPr>
        <p:spPr>
          <a:xfrm>
            <a:off x="624731" y="621010"/>
            <a:ext cx="8823226" cy="1440159"/>
          </a:xfrm>
        </p:spPr>
        <p:txBody>
          <a:bodyPr>
            <a:normAutofit/>
          </a:bodyPr>
          <a:lstStyle/>
          <a:p>
            <a:pPr marL="0" indent="0">
              <a:buNone/>
            </a:pPr>
            <a:r>
              <a:rPr lang="es-MX" sz="1200" dirty="0"/>
              <a:t>Canadá es el segundo país de destino de la migración mexicana y el segundo remitente de remesas a México, en ambos casos, luego de Estados Unidos. El censo de población de Canadá de 2021 indica que ese año la población inmigrante mexicana fue de 90,585 personas con 42,215 hombres y 48,370 mujeres, es decir, el 53.4% eran mujeres. Ese país también ocupa trabajadores temporales de origen mexicano (no inmigrantes) que en su conjunto también remiten a México. Los datos del Banco de México indican que en 2023, el ingreso del país por remesas provenientes de Canadá fue de 930 millones de dólares. Un primer ejercicio del corredor de migración y remesas Canadá-México puede efectuarse la muestra del estudio que incluyó a 84 mil envíos de remesas de ese país al nuestro. </a:t>
            </a:r>
          </a:p>
        </p:txBody>
      </p:sp>
      <p:sp>
        <p:nvSpPr>
          <p:cNvPr id="4" name="Marcador de número de diapositiva 3">
            <a:extLst>
              <a:ext uri="{FF2B5EF4-FFF2-40B4-BE49-F238E27FC236}">
                <a16:creationId xmlns:a16="http://schemas.microsoft.com/office/drawing/2014/main" id="{29964F86-E7E5-7EE3-A328-48B5B6CC62D2}"/>
              </a:ext>
            </a:extLst>
          </p:cNvPr>
          <p:cNvSpPr>
            <a:spLocks noGrp="1"/>
          </p:cNvSpPr>
          <p:nvPr>
            <p:ph type="sldNum" sz="quarter" idx="12"/>
          </p:nvPr>
        </p:nvSpPr>
        <p:spPr/>
        <p:txBody>
          <a:bodyPr/>
          <a:lstStyle/>
          <a:p>
            <a:r>
              <a:rPr lang="es-MX" dirty="0">
                <a:solidFill>
                  <a:prstClr val="white"/>
                </a:solidFill>
              </a:rPr>
              <a:t>33</a:t>
            </a:r>
          </a:p>
        </p:txBody>
      </p:sp>
      <p:sp>
        <p:nvSpPr>
          <p:cNvPr id="5" name="CuadroTexto 21">
            <a:extLst>
              <a:ext uri="{FF2B5EF4-FFF2-40B4-BE49-F238E27FC236}">
                <a16:creationId xmlns:a16="http://schemas.microsoft.com/office/drawing/2014/main" id="{C112B98C-0511-49D4-9668-BF7B9246749F}"/>
              </a:ext>
            </a:extLst>
          </p:cNvPr>
          <p:cNvSpPr txBox="1"/>
          <p:nvPr/>
        </p:nvSpPr>
        <p:spPr>
          <a:xfrm>
            <a:off x="846931" y="1967526"/>
            <a:ext cx="8378826" cy="381676"/>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REMESAS A MÉXICO DESDE ESTADOS UNIDOS Y CANADÁ* EN 2021-2022</a:t>
            </a:r>
            <a:endParaRPr kumimoji="0" lang="es-MX" sz="12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endParaRPr>
          </a:p>
        </p:txBody>
      </p:sp>
      <p:sp>
        <p:nvSpPr>
          <p:cNvPr id="6" name="CuadroTexto 22">
            <a:extLst>
              <a:ext uri="{FF2B5EF4-FFF2-40B4-BE49-F238E27FC236}">
                <a16:creationId xmlns:a16="http://schemas.microsoft.com/office/drawing/2014/main" id="{97F682D4-B61D-4195-9D08-DDA37D51BAD7}"/>
              </a:ext>
            </a:extLst>
          </p:cNvPr>
          <p:cNvSpPr txBox="1"/>
          <p:nvPr/>
        </p:nvSpPr>
        <p:spPr>
          <a:xfrm>
            <a:off x="359792" y="6821381"/>
            <a:ext cx="8388350" cy="381676"/>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*Para Canadá se consideró a 84,398 remesas enviadas en 2021 y 2022.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Fuente: CEMLA y BANORTE. </a:t>
            </a:r>
            <a:endParaRPr kumimoji="0" lang="es-MX" sz="10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endParaRPr>
          </a:p>
        </p:txBody>
      </p:sp>
      <p:pic>
        <p:nvPicPr>
          <p:cNvPr id="30" name="Imagen 29">
            <a:extLst>
              <a:ext uri="{FF2B5EF4-FFF2-40B4-BE49-F238E27FC236}">
                <a16:creationId xmlns:a16="http://schemas.microsoft.com/office/drawing/2014/main" id="{8CAE31E1-800E-EC49-D236-433914827781}"/>
              </a:ext>
            </a:extLst>
          </p:cNvPr>
          <p:cNvPicPr>
            <a:picLocks noChangeAspect="1"/>
          </p:cNvPicPr>
          <p:nvPr/>
        </p:nvPicPr>
        <p:blipFill>
          <a:blip r:embed="rId2"/>
          <a:stretch>
            <a:fillRect/>
          </a:stretch>
        </p:blipFill>
        <p:spPr>
          <a:xfrm>
            <a:off x="2000995" y="2276555"/>
            <a:ext cx="6078633" cy="4615784"/>
          </a:xfrm>
          <a:prstGeom prst="rect">
            <a:avLst/>
          </a:prstGeom>
        </p:spPr>
      </p:pic>
    </p:spTree>
    <p:extLst>
      <p:ext uri="{BB962C8B-B14F-4D97-AF65-F5344CB8AC3E}">
        <p14:creationId xmlns:p14="http://schemas.microsoft.com/office/powerpoint/2010/main" val="3167277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714A6-F20C-9B50-C6A2-9F7F7A32C691}"/>
              </a:ext>
            </a:extLst>
          </p:cNvPr>
          <p:cNvSpPr>
            <a:spLocks noGrp="1"/>
          </p:cNvSpPr>
          <p:nvPr>
            <p:ph type="title"/>
          </p:nvPr>
        </p:nvSpPr>
        <p:spPr>
          <a:xfrm>
            <a:off x="624731" y="44946"/>
            <a:ext cx="8823226" cy="692441"/>
          </a:xfrm>
        </p:spPr>
        <p:txBody>
          <a:bodyPr/>
          <a:lstStyle/>
          <a:p>
            <a:r>
              <a:rPr lang="es-MX" sz="2000" dirty="0"/>
              <a:t>LOS NOMBRES PROPIOS DE LOS REMITENTES DE REMESAS A MÉXICO Y DE LOS RECEPTORES DE ESE INGRESO</a:t>
            </a:r>
          </a:p>
        </p:txBody>
      </p:sp>
      <p:sp>
        <p:nvSpPr>
          <p:cNvPr id="3" name="Marcador de contenido 2">
            <a:extLst>
              <a:ext uri="{FF2B5EF4-FFF2-40B4-BE49-F238E27FC236}">
                <a16:creationId xmlns:a16="http://schemas.microsoft.com/office/drawing/2014/main" id="{F210AE27-11E5-DA06-7732-2AA2F05924D1}"/>
              </a:ext>
            </a:extLst>
          </p:cNvPr>
          <p:cNvSpPr>
            <a:spLocks noGrp="1"/>
          </p:cNvSpPr>
          <p:nvPr>
            <p:ph idx="1"/>
          </p:nvPr>
        </p:nvSpPr>
        <p:spPr>
          <a:xfrm>
            <a:off x="624731" y="765026"/>
            <a:ext cx="8823226" cy="2664295"/>
          </a:xfrm>
        </p:spPr>
        <p:txBody>
          <a:bodyPr>
            <a:normAutofit fontScale="70000" lnSpcReduction="20000"/>
          </a:bodyPr>
          <a:lstStyle/>
          <a:p>
            <a:pPr marL="0" indent="0">
              <a:spcBef>
                <a:spcPts val="1200"/>
              </a:spcBef>
              <a:buNone/>
            </a:pPr>
            <a:r>
              <a:rPr lang="es-MX" dirty="0"/>
              <a:t>Por último, se identificó el género de una muestra de 9,778,702 remitentes de remesas y de los receptores de tales envíos, pero se mantuvo la confidencialidad de los participantes de los dos lados de la transacción, ya que la muestra del estudio solo contenía el primer nombre de los remitentes y receptores, pero sin apellidos. Un subproducto de todo este ejercicio es que se contó para 2021-2022, con dos grandes archivos de primeros nombres de hombres y mujeres y con la frecuencia con que aparecieron en el envío y recepción de remesas. </a:t>
            </a:r>
          </a:p>
          <a:p>
            <a:pPr marL="0" indent="0">
              <a:spcBef>
                <a:spcPts val="1200"/>
              </a:spcBef>
              <a:buNone/>
            </a:pPr>
            <a:r>
              <a:rPr lang="es-MX" dirty="0"/>
              <a:t>El nombre de hombre más frecuente de los remitentes fue José con 9.55% de los envíos de género masculino. En las mujeres remitentes el nombre con mayor frecuencia fue el de María, ya sea nombre simple o compuesto, con 11.3% de los registros. En los receptores el nombre de hombre más frecuente fue José con 10.83% y en las mujeres María con 20.06%. Así, una de cada 5 beneficiarias de remesas tuvo el nombre de María. De hecho, en la muestra del estudio de envío y recepción de remesas y considerando los nombres simples y compuestos, se identificó a más de 1,700 versiones de nombre de María y más de 1,500 del nombre de José. Ambos nombres son actualmente también los más frecuentes en España, pero con una participación decreciente en el tiempo. </a:t>
            </a:r>
          </a:p>
        </p:txBody>
      </p:sp>
      <p:sp>
        <p:nvSpPr>
          <p:cNvPr id="4" name="Marcador de número de diapositiva 3">
            <a:extLst>
              <a:ext uri="{FF2B5EF4-FFF2-40B4-BE49-F238E27FC236}">
                <a16:creationId xmlns:a16="http://schemas.microsoft.com/office/drawing/2014/main" id="{C93E790D-DC18-9D44-0793-1D70EE717663}"/>
              </a:ext>
            </a:extLst>
          </p:cNvPr>
          <p:cNvSpPr>
            <a:spLocks noGrp="1"/>
          </p:cNvSpPr>
          <p:nvPr>
            <p:ph type="sldNum" sz="quarter" idx="12"/>
          </p:nvPr>
        </p:nvSpPr>
        <p:spPr/>
        <p:txBody>
          <a:bodyPr/>
          <a:lstStyle/>
          <a:p>
            <a:r>
              <a:rPr lang="es-MX" dirty="0">
                <a:solidFill>
                  <a:prstClr val="white"/>
                </a:solidFill>
              </a:rPr>
              <a:t>34</a:t>
            </a:r>
          </a:p>
        </p:txBody>
      </p:sp>
      <p:pic>
        <p:nvPicPr>
          <p:cNvPr id="11" name="Imagen 10">
            <a:extLst>
              <a:ext uri="{FF2B5EF4-FFF2-40B4-BE49-F238E27FC236}">
                <a16:creationId xmlns:a16="http://schemas.microsoft.com/office/drawing/2014/main" id="{CDF81052-8F38-E85F-C589-957FFFBF96C2}"/>
              </a:ext>
            </a:extLst>
          </p:cNvPr>
          <p:cNvPicPr>
            <a:picLocks noChangeAspect="1"/>
          </p:cNvPicPr>
          <p:nvPr/>
        </p:nvPicPr>
        <p:blipFill>
          <a:blip r:embed="rId2"/>
          <a:stretch>
            <a:fillRect/>
          </a:stretch>
        </p:blipFill>
        <p:spPr>
          <a:xfrm>
            <a:off x="955639" y="3396900"/>
            <a:ext cx="8161409" cy="3632822"/>
          </a:xfrm>
          <a:prstGeom prst="rect">
            <a:avLst/>
          </a:prstGeom>
        </p:spPr>
      </p:pic>
      <p:sp>
        <p:nvSpPr>
          <p:cNvPr id="5" name="CuadroTexto 4">
            <a:extLst>
              <a:ext uri="{FF2B5EF4-FFF2-40B4-BE49-F238E27FC236}">
                <a16:creationId xmlns:a16="http://schemas.microsoft.com/office/drawing/2014/main" id="{F00CF6E2-8A88-2772-51FB-5238AE4A6757}"/>
              </a:ext>
            </a:extLst>
          </p:cNvPr>
          <p:cNvSpPr txBox="1"/>
          <p:nvPr/>
        </p:nvSpPr>
        <p:spPr>
          <a:xfrm>
            <a:off x="935856" y="6990844"/>
            <a:ext cx="2952328" cy="254902"/>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Fuente: CEMLA y BANORTE. </a:t>
            </a:r>
            <a:endParaRPr kumimoji="0" lang="es-MX" sz="1000" b="1"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endParaRPr>
          </a:p>
        </p:txBody>
      </p:sp>
    </p:spTree>
    <p:extLst>
      <p:ext uri="{BB962C8B-B14F-4D97-AF65-F5344CB8AC3E}">
        <p14:creationId xmlns:p14="http://schemas.microsoft.com/office/powerpoint/2010/main" val="1439662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7AFC2C63-1AEB-EBC5-8ABF-2739DB33813E}"/>
              </a:ext>
            </a:extLst>
          </p:cNvPr>
          <p:cNvSpPr>
            <a:spLocks noGrp="1"/>
          </p:cNvSpPr>
          <p:nvPr>
            <p:ph type="title"/>
          </p:nvPr>
        </p:nvSpPr>
        <p:spPr>
          <a:xfrm>
            <a:off x="628699" y="3231300"/>
            <a:ext cx="8823226" cy="1116124"/>
          </a:xfrm>
        </p:spPr>
        <p:txBody>
          <a:bodyPr/>
          <a:lstStyle/>
          <a:p>
            <a:pPr algn="ctr"/>
            <a:r>
              <a:rPr lang="es-MX" sz="5400" cap="all" dirty="0">
                <a:solidFill>
                  <a:srgbClr val="376092"/>
                </a:solidFill>
              </a:rPr>
              <a:t>¡MUCHAS GRACIAS!</a:t>
            </a:r>
          </a:p>
        </p:txBody>
      </p:sp>
    </p:spTree>
    <p:extLst>
      <p:ext uri="{BB962C8B-B14F-4D97-AF65-F5344CB8AC3E}">
        <p14:creationId xmlns:p14="http://schemas.microsoft.com/office/powerpoint/2010/main" val="3241339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60214" y="3429322"/>
            <a:ext cx="7560196" cy="1512167"/>
          </a:xfrm>
        </p:spPr>
        <p:txBody>
          <a:bodyPr>
            <a:noAutofit/>
          </a:bodyPr>
          <a:lstStyle/>
          <a:p>
            <a:pPr algn="ctr"/>
            <a:r>
              <a:rPr lang="es-MX" sz="2400" dirty="0"/>
              <a:t>LA INFLACIÓN EL TIPO DE CAMBIO DEL PESO MEXICANO Y EL PODER DE COMPRA DE LAS REMESAS QUE RECIBE MÉXICO</a:t>
            </a:r>
          </a:p>
        </p:txBody>
      </p:sp>
      <p:sp>
        <p:nvSpPr>
          <p:cNvPr id="7" name="6 Subtítulo"/>
          <p:cNvSpPr>
            <a:spLocks noGrp="1"/>
          </p:cNvSpPr>
          <p:nvPr>
            <p:ph type="subTitle" idx="1"/>
          </p:nvPr>
        </p:nvSpPr>
        <p:spPr>
          <a:xfrm>
            <a:off x="4320232" y="5445545"/>
            <a:ext cx="4679876" cy="865049"/>
          </a:xfrm>
        </p:spPr>
        <p:txBody>
          <a:bodyPr/>
          <a:lstStyle/>
          <a:p>
            <a:pPr algn="r"/>
            <a:r>
              <a:rPr lang="es-ES" dirty="0"/>
              <a:t>Jesús A. Cervantes González* </a:t>
            </a:r>
          </a:p>
          <a:p>
            <a:pPr algn="r"/>
            <a:r>
              <a:rPr lang="es-ES" dirty="0"/>
              <a:t>mayo 29 de 2024</a:t>
            </a:r>
          </a:p>
        </p:txBody>
      </p:sp>
      <p:sp>
        <p:nvSpPr>
          <p:cNvPr id="3" name="Marcador de contenido 3">
            <a:extLst>
              <a:ext uri="{FF2B5EF4-FFF2-40B4-BE49-F238E27FC236}">
                <a16:creationId xmlns:a16="http://schemas.microsoft.com/office/drawing/2014/main" id="{0461AAE7-C0B8-EE26-E6D1-13D105C1772B}"/>
              </a:ext>
            </a:extLst>
          </p:cNvPr>
          <p:cNvSpPr>
            <a:spLocks noGrp="1"/>
          </p:cNvSpPr>
          <p:nvPr>
            <p:ph sz="quarter" idx="10"/>
          </p:nvPr>
        </p:nvSpPr>
        <p:spPr>
          <a:xfrm>
            <a:off x="503808" y="6597674"/>
            <a:ext cx="8496300" cy="792163"/>
          </a:xfrm>
        </p:spPr>
        <p:txBody>
          <a:bodyPr>
            <a:normAutofit fontScale="92500" lnSpcReduction="20000"/>
          </a:bodyPr>
          <a:lstStyle/>
          <a:p>
            <a:r>
              <a:rPr lang="es-MX" sz="1400" dirty="0"/>
              <a:t>*Director de Estadísticas Económicas y Coordinador del Foro de Remesas de América Latina y el Caribe en el Centro de Estudios Monetarios Latinoamericanos (CEMLA). El Foro de Remesas coordina actividades de los bancos centrales de América Latina y el Caribe en el tema de remesas. Se agradece el apoyo de Denisse Jiménez en la elaboración de esta nota. </a:t>
            </a:r>
          </a:p>
        </p:txBody>
      </p:sp>
    </p:spTree>
    <p:extLst>
      <p:ext uri="{BB962C8B-B14F-4D97-AF65-F5344CB8AC3E}">
        <p14:creationId xmlns:p14="http://schemas.microsoft.com/office/powerpoint/2010/main" val="3434742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BE8A7-20A9-D76A-48DD-83473C956BAD}"/>
              </a:ext>
            </a:extLst>
          </p:cNvPr>
          <p:cNvSpPr>
            <a:spLocks noGrp="1"/>
          </p:cNvSpPr>
          <p:nvPr>
            <p:ph type="title"/>
          </p:nvPr>
        </p:nvSpPr>
        <p:spPr>
          <a:xfrm>
            <a:off x="624731" y="225029"/>
            <a:ext cx="8823226" cy="880824"/>
          </a:xfrm>
        </p:spPr>
        <p:txBody>
          <a:bodyPr/>
          <a:lstStyle/>
          <a:p>
            <a:r>
              <a:rPr lang="es-MX" dirty="0"/>
              <a:t>EL CRECIMIENTO DE LAS REMESAS EN DÓLARES CORRIENTES Y PESOS CONSTANTES </a:t>
            </a:r>
          </a:p>
        </p:txBody>
      </p:sp>
      <p:sp>
        <p:nvSpPr>
          <p:cNvPr id="3" name="Marcador de contenido 2">
            <a:extLst>
              <a:ext uri="{FF2B5EF4-FFF2-40B4-BE49-F238E27FC236}">
                <a16:creationId xmlns:a16="http://schemas.microsoft.com/office/drawing/2014/main" id="{2CBDFBBE-476D-1A1A-5073-ADC43532C06A}"/>
              </a:ext>
            </a:extLst>
          </p:cNvPr>
          <p:cNvSpPr>
            <a:spLocks noGrp="1"/>
          </p:cNvSpPr>
          <p:nvPr>
            <p:ph idx="1"/>
          </p:nvPr>
        </p:nvSpPr>
        <p:spPr>
          <a:xfrm>
            <a:off x="627900" y="1105853"/>
            <a:ext cx="8823226" cy="1628240"/>
          </a:xfrm>
        </p:spPr>
        <p:txBody>
          <a:bodyPr>
            <a:normAutofit lnSpcReduction="10000"/>
          </a:bodyPr>
          <a:lstStyle/>
          <a:p>
            <a:pPr marL="0" indent="0">
              <a:buNone/>
            </a:pPr>
            <a:r>
              <a:rPr lang="es-MX" sz="1600" dirty="0"/>
              <a:t>A partir de 2021, la inflación interna y la apreciación del peso mexicano en el mercado cambiario han reducido el poder de compra de las remesas recibidas por México. En diciembre de 2020, el ingreso anual por remesas resultó de 40,605 millones de dólares y al cierre de marzo de 2024, alcanzó 63,453 millones de dólares, lo que representó un incremento en ese periodo de 37 meses de 52.2%. No obstante, en pesos constantes, es decir, en poder de compra para los hogares receptores de las remesas su aumento acumulado fue mucho menor al resultar de solo 0.6%.  </a:t>
            </a:r>
          </a:p>
        </p:txBody>
      </p:sp>
      <p:sp>
        <p:nvSpPr>
          <p:cNvPr id="4" name="Marcador de número de diapositiva 3">
            <a:extLst>
              <a:ext uri="{FF2B5EF4-FFF2-40B4-BE49-F238E27FC236}">
                <a16:creationId xmlns:a16="http://schemas.microsoft.com/office/drawing/2014/main" id="{C5BE72E7-A2B6-2337-E042-0DAF6F447D20}"/>
              </a:ext>
            </a:extLst>
          </p:cNvPr>
          <p:cNvSpPr>
            <a:spLocks noGrp="1"/>
          </p:cNvSpPr>
          <p:nvPr>
            <p:ph type="sldNum" sz="quarter" idx="12"/>
          </p:nvPr>
        </p:nvSpPr>
        <p:spPr/>
        <p:txBody>
          <a:bodyPr/>
          <a:lstStyle/>
          <a:p>
            <a:r>
              <a:rPr lang="es-MX" dirty="0">
                <a:solidFill>
                  <a:prstClr val="white"/>
                </a:solidFill>
              </a:rPr>
              <a:t>35</a:t>
            </a:r>
          </a:p>
        </p:txBody>
      </p:sp>
      <p:pic>
        <p:nvPicPr>
          <p:cNvPr id="18" name="Imagen 17">
            <a:extLst>
              <a:ext uri="{FF2B5EF4-FFF2-40B4-BE49-F238E27FC236}">
                <a16:creationId xmlns:a16="http://schemas.microsoft.com/office/drawing/2014/main" id="{3D6E9339-1682-4682-CA6F-C8357DF9E47F}"/>
              </a:ext>
            </a:extLst>
          </p:cNvPr>
          <p:cNvPicPr>
            <a:picLocks noChangeAspect="1"/>
          </p:cNvPicPr>
          <p:nvPr/>
        </p:nvPicPr>
        <p:blipFill>
          <a:blip r:embed="rId2"/>
          <a:stretch>
            <a:fillRect/>
          </a:stretch>
        </p:blipFill>
        <p:spPr>
          <a:xfrm>
            <a:off x="1111908" y="2709242"/>
            <a:ext cx="7848872" cy="3920428"/>
          </a:xfrm>
          <a:prstGeom prst="rect">
            <a:avLst/>
          </a:prstGeom>
        </p:spPr>
      </p:pic>
    </p:spTree>
    <p:extLst>
      <p:ext uri="{BB962C8B-B14F-4D97-AF65-F5344CB8AC3E}">
        <p14:creationId xmlns:p14="http://schemas.microsoft.com/office/powerpoint/2010/main" val="1646705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7EDB86-78BD-CD1B-DC47-FB0981A29B49}"/>
              </a:ext>
            </a:extLst>
          </p:cNvPr>
          <p:cNvSpPr>
            <a:spLocks noGrp="1"/>
          </p:cNvSpPr>
          <p:nvPr>
            <p:ph type="title"/>
          </p:nvPr>
        </p:nvSpPr>
        <p:spPr>
          <a:xfrm>
            <a:off x="601239" y="332977"/>
            <a:ext cx="8823226" cy="438449"/>
          </a:xfrm>
        </p:spPr>
        <p:txBody>
          <a:bodyPr/>
          <a:lstStyle/>
          <a:p>
            <a:r>
              <a:rPr lang="es-MX" sz="2000" dirty="0"/>
              <a:t>REMESAS EN DÓLARES CORRIENTES Y PESOS CONSTANTES</a:t>
            </a:r>
          </a:p>
        </p:txBody>
      </p:sp>
      <p:sp>
        <p:nvSpPr>
          <p:cNvPr id="3" name="Marcador de contenido 2">
            <a:extLst>
              <a:ext uri="{FF2B5EF4-FFF2-40B4-BE49-F238E27FC236}">
                <a16:creationId xmlns:a16="http://schemas.microsoft.com/office/drawing/2014/main" id="{1BDB67AE-9597-B3D5-C0B6-65BCD3F614A6}"/>
              </a:ext>
            </a:extLst>
          </p:cNvPr>
          <p:cNvSpPr>
            <a:spLocks noGrp="1"/>
          </p:cNvSpPr>
          <p:nvPr>
            <p:ph idx="1"/>
          </p:nvPr>
        </p:nvSpPr>
        <p:spPr>
          <a:xfrm>
            <a:off x="628699" y="772912"/>
            <a:ext cx="8823226" cy="2348320"/>
          </a:xfrm>
        </p:spPr>
        <p:txBody>
          <a:bodyPr>
            <a:normAutofit/>
          </a:bodyPr>
          <a:lstStyle/>
          <a:p>
            <a:pPr marL="0" indent="0">
              <a:buNone/>
            </a:pPr>
            <a:r>
              <a:rPr lang="es-MX" sz="1400" dirty="0"/>
              <a:t>Para los hogares receptores el volumen de bienes y servicios que pueden adquirir  con las remesas que envían sus familiares que trabajan en el extranjero, principalmente en Estados Unidos, depende no solo del monto de dólares que les mandan, sino también de la evolución del tipo de cambio del peso con relación al dólar y de la inflación interna. La combinación de la inflación interna y un peso fuerte han disminuido el poder de compra de las remesas recibidas. En 2021 y 2022, el crecimiento de las remesas en poder de compra interno fue menor que en dólares corrientes y en 2023, cayeron en 10.2%. Asimismo, en el primer trimestre de 2024, su crecimiento anual en dólares fue de 1.0%, pero en pesos constantes o en poder de compra disminuyeron 12.0% en su comparación anual. Ello como resultado de que en ese periodo anual el peso se apreció en 8.9% con relación al dólar y la inflación anual alcanzó 4.6%.</a:t>
            </a:r>
          </a:p>
        </p:txBody>
      </p:sp>
      <p:sp>
        <p:nvSpPr>
          <p:cNvPr id="4" name="Marcador de número de diapositiva 3">
            <a:extLst>
              <a:ext uri="{FF2B5EF4-FFF2-40B4-BE49-F238E27FC236}">
                <a16:creationId xmlns:a16="http://schemas.microsoft.com/office/drawing/2014/main" id="{FC1B378C-EF0A-2ADC-6DC5-161F0AB26714}"/>
              </a:ext>
            </a:extLst>
          </p:cNvPr>
          <p:cNvSpPr>
            <a:spLocks noGrp="1"/>
          </p:cNvSpPr>
          <p:nvPr>
            <p:ph type="sldNum" sz="quarter" idx="12"/>
          </p:nvPr>
        </p:nvSpPr>
        <p:spPr/>
        <p:txBody>
          <a:bodyPr/>
          <a:lstStyle/>
          <a:p>
            <a:r>
              <a:rPr lang="es-MX" dirty="0">
                <a:solidFill>
                  <a:prstClr val="white"/>
                </a:solidFill>
              </a:rPr>
              <a:t>36</a:t>
            </a:r>
          </a:p>
        </p:txBody>
      </p:sp>
      <p:graphicFrame>
        <p:nvGraphicFramePr>
          <p:cNvPr id="6" name="Gráfico 5">
            <a:extLst>
              <a:ext uri="{FF2B5EF4-FFF2-40B4-BE49-F238E27FC236}">
                <a16:creationId xmlns:a16="http://schemas.microsoft.com/office/drawing/2014/main" id="{1837F901-3799-4FDB-A5FA-8D9746A25CBA}"/>
              </a:ext>
            </a:extLst>
          </p:cNvPr>
          <p:cNvGraphicFramePr>
            <a:graphicFrameLocks/>
          </p:cNvGraphicFramePr>
          <p:nvPr>
            <p:extLst>
              <p:ext uri="{D42A27DB-BD31-4B8C-83A1-F6EECF244321}">
                <p14:modId xmlns:p14="http://schemas.microsoft.com/office/powerpoint/2010/main" val="4256981378"/>
              </p:ext>
            </p:extLst>
          </p:nvPr>
        </p:nvGraphicFramePr>
        <p:xfrm>
          <a:off x="268372" y="2699585"/>
          <a:ext cx="9757975" cy="42803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3843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D83DE-8D79-8482-0563-BCF907F44DBF}"/>
              </a:ext>
            </a:extLst>
          </p:cNvPr>
          <p:cNvSpPr>
            <a:spLocks noGrp="1"/>
          </p:cNvSpPr>
          <p:nvPr>
            <p:ph type="title"/>
          </p:nvPr>
        </p:nvSpPr>
        <p:spPr/>
        <p:txBody>
          <a:bodyPr/>
          <a:lstStyle/>
          <a:p>
            <a:r>
              <a:rPr lang="es-MX" sz="2000" dirty="0"/>
              <a:t>PODER DE COMPRA DE LAS REMESAS RECIBIDAS </a:t>
            </a:r>
          </a:p>
        </p:txBody>
      </p:sp>
      <p:sp>
        <p:nvSpPr>
          <p:cNvPr id="3" name="Marcador de contenido 2">
            <a:extLst>
              <a:ext uri="{FF2B5EF4-FFF2-40B4-BE49-F238E27FC236}">
                <a16:creationId xmlns:a16="http://schemas.microsoft.com/office/drawing/2014/main" id="{486B71B3-4F98-678C-07CF-C4464A8AA2C5}"/>
              </a:ext>
            </a:extLst>
          </p:cNvPr>
          <p:cNvSpPr>
            <a:spLocks noGrp="1"/>
          </p:cNvSpPr>
          <p:nvPr>
            <p:ph idx="1"/>
          </p:nvPr>
        </p:nvSpPr>
        <p:spPr>
          <a:xfrm>
            <a:off x="624731" y="621010"/>
            <a:ext cx="8823226" cy="2348320"/>
          </a:xfrm>
        </p:spPr>
        <p:txBody>
          <a:bodyPr>
            <a:normAutofit/>
          </a:bodyPr>
          <a:lstStyle/>
          <a:p>
            <a:pPr marL="0" indent="0">
              <a:buNone/>
            </a:pPr>
            <a:r>
              <a:rPr lang="es-MX" sz="1200" dirty="0"/>
              <a:t>La gráfica muestra utilizando diciembre de 2020 como punto de partida, la evolución del poder de compra en México de una remesa de 500 dólares mensuales. Se aplica el supuesto de que al migrante mexicano se le ofrece en Estados Unidos cambiar sus dólares a pesos al tipo de cambio Fix menos 1%. Este supuesto es neutral en cuanto a los resultados. De diciembre de 2020 a abril de 2024, el INPC acumuló un incremento de 22.9% y el peso registró una apreciación acumulada de 15.8%. Ambos efectos implicaron una disminución del poder de compra de las remesas recibidas. Así, el poder de compra en México en abril de 2024 de 500 dólares recibidos por remesas fue equivalente a 342.4 dólares de diciembre de 2020. De hecho, como muestra la gráfica para que en abril de 2024 el receptor de remesas alcanzara el poder de compra que tenía con 500 dólares de diciembre de 2020, necesitaría haber recibido 730.05 dólares. No hay que descartar que este efecto de pérdida de poder de compra interno de las remesas haya incentivado un mayor envío de tales recursos a México.</a:t>
            </a:r>
          </a:p>
        </p:txBody>
      </p:sp>
      <p:sp>
        <p:nvSpPr>
          <p:cNvPr id="4" name="Marcador de número de diapositiva 3">
            <a:extLst>
              <a:ext uri="{FF2B5EF4-FFF2-40B4-BE49-F238E27FC236}">
                <a16:creationId xmlns:a16="http://schemas.microsoft.com/office/drawing/2014/main" id="{AC97FF36-5E4F-132E-751F-E62A8ADDACA7}"/>
              </a:ext>
            </a:extLst>
          </p:cNvPr>
          <p:cNvSpPr>
            <a:spLocks noGrp="1"/>
          </p:cNvSpPr>
          <p:nvPr>
            <p:ph type="sldNum" sz="quarter" idx="12"/>
          </p:nvPr>
        </p:nvSpPr>
        <p:spPr/>
        <p:txBody>
          <a:bodyPr/>
          <a:lstStyle/>
          <a:p>
            <a:r>
              <a:rPr lang="es-MX" dirty="0">
                <a:solidFill>
                  <a:prstClr val="white"/>
                </a:solidFill>
              </a:rPr>
              <a:t>37</a:t>
            </a:r>
          </a:p>
        </p:txBody>
      </p:sp>
      <p:sp>
        <p:nvSpPr>
          <p:cNvPr id="5" name="CuadroTexto 7">
            <a:extLst>
              <a:ext uri="{FF2B5EF4-FFF2-40B4-BE49-F238E27FC236}">
                <a16:creationId xmlns:a16="http://schemas.microsoft.com/office/drawing/2014/main" id="{B4BC3E9B-8DF6-43D6-AC78-D42FB4F85F64}"/>
              </a:ext>
            </a:extLst>
          </p:cNvPr>
          <p:cNvSpPr txBox="1"/>
          <p:nvPr/>
        </p:nvSpPr>
        <p:spPr>
          <a:xfrm>
            <a:off x="1079872" y="6669682"/>
            <a:ext cx="6924161" cy="4034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MX" sz="1000" dirty="0">
                <a:latin typeface="Helvetica" panose="020B0500000000000000" pitchFamily="34" charset="0"/>
              </a:rPr>
              <a:t>*Remesa necesaria para compensar</a:t>
            </a:r>
            <a:r>
              <a:rPr lang="es-MX" sz="1000" baseline="0" dirty="0">
                <a:latin typeface="Helvetica" panose="020B0500000000000000" pitchFamily="34" charset="0"/>
              </a:rPr>
              <a:t> la pérdida en poder de compra por la inflación y el peso fuerte. </a:t>
            </a:r>
            <a:endParaRPr lang="es-MX" sz="1000" dirty="0">
              <a:latin typeface="Helvetica" panose="020B0500000000000000" pitchFamily="34" charset="0"/>
            </a:endParaRPr>
          </a:p>
        </p:txBody>
      </p:sp>
      <p:pic>
        <p:nvPicPr>
          <p:cNvPr id="6" name="Imagen 5">
            <a:extLst>
              <a:ext uri="{FF2B5EF4-FFF2-40B4-BE49-F238E27FC236}">
                <a16:creationId xmlns:a16="http://schemas.microsoft.com/office/drawing/2014/main" id="{B0159BB6-1F54-8276-8423-256FE0504026}"/>
              </a:ext>
            </a:extLst>
          </p:cNvPr>
          <p:cNvPicPr>
            <a:picLocks noChangeAspect="1"/>
          </p:cNvPicPr>
          <p:nvPr/>
        </p:nvPicPr>
        <p:blipFill>
          <a:blip r:embed="rId3"/>
          <a:stretch>
            <a:fillRect/>
          </a:stretch>
        </p:blipFill>
        <p:spPr>
          <a:xfrm>
            <a:off x="955512" y="2397587"/>
            <a:ext cx="8161664" cy="4799775"/>
          </a:xfrm>
          <a:prstGeom prst="rect">
            <a:avLst/>
          </a:prstGeom>
        </p:spPr>
      </p:pic>
    </p:spTree>
    <p:extLst>
      <p:ext uri="{BB962C8B-B14F-4D97-AF65-F5344CB8AC3E}">
        <p14:creationId xmlns:p14="http://schemas.microsoft.com/office/powerpoint/2010/main" val="99575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D12CF-A987-2B72-5976-78C886A64D2B}"/>
              </a:ext>
            </a:extLst>
          </p:cNvPr>
          <p:cNvSpPr>
            <a:spLocks noGrp="1"/>
          </p:cNvSpPr>
          <p:nvPr>
            <p:ph type="title"/>
          </p:nvPr>
        </p:nvSpPr>
        <p:spPr>
          <a:xfrm>
            <a:off x="628699" y="2745246"/>
            <a:ext cx="8823226" cy="2088232"/>
          </a:xfrm>
        </p:spPr>
        <p:txBody>
          <a:bodyPr/>
          <a:lstStyle/>
          <a:p>
            <a:pPr algn="ctr"/>
            <a:r>
              <a:rPr lang="es-MX" sz="4000" cap="all" dirty="0">
                <a:solidFill>
                  <a:srgbClr val="376092"/>
                </a:solidFill>
              </a:rPr>
              <a:t>Dimensión de la migración femenina internacional </a:t>
            </a:r>
          </a:p>
        </p:txBody>
      </p:sp>
    </p:spTree>
    <p:extLst>
      <p:ext uri="{BB962C8B-B14F-4D97-AF65-F5344CB8AC3E}">
        <p14:creationId xmlns:p14="http://schemas.microsoft.com/office/powerpoint/2010/main" val="139333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5F1DDA-683B-44D7-BEFF-AF65E3CD7045}"/>
              </a:ext>
            </a:extLst>
          </p:cNvPr>
          <p:cNvSpPr>
            <a:spLocks noGrp="1"/>
          </p:cNvSpPr>
          <p:nvPr>
            <p:ph idx="1"/>
          </p:nvPr>
        </p:nvSpPr>
        <p:spPr>
          <a:xfrm>
            <a:off x="601239" y="831583"/>
            <a:ext cx="8823226" cy="2165691"/>
          </a:xfrm>
        </p:spPr>
        <p:txBody>
          <a:bodyPr>
            <a:noAutofit/>
          </a:bodyPr>
          <a:lstStyle/>
          <a:p>
            <a:pPr marL="0" indent="0">
              <a:buNone/>
            </a:pPr>
            <a:r>
              <a:rPr lang="es-MX" sz="1600" dirty="0"/>
              <a:t>Hay estadísticas acerca de la emigración internacional de género femenino, pero no hay mediciones de los montos de remesas asociados a tales corrientes migratorias. El número total de migrantes internacionales de género femenino representó en 1990 el 2.9% de la población mundial de género femenino y en 2020 se elevó a 3.5%. En ese periodo de 30 años, el número de mujeres que emigraron se incrementó en 79.2%, mientras la población mundial femenina lo hizo en 46%. Así, la migración femenina internacional presentó un mayor dinamismo que el crecimiento poblacional de genero femenino.</a:t>
            </a:r>
          </a:p>
          <a:p>
            <a:pPr marL="0" indent="0">
              <a:buNone/>
            </a:pPr>
            <a:endParaRPr lang="es-MX" sz="1600" dirty="0"/>
          </a:p>
        </p:txBody>
      </p:sp>
      <p:sp>
        <p:nvSpPr>
          <p:cNvPr id="4" name="Marcador de número de diapositiva 3">
            <a:extLst>
              <a:ext uri="{FF2B5EF4-FFF2-40B4-BE49-F238E27FC236}">
                <a16:creationId xmlns:a16="http://schemas.microsoft.com/office/drawing/2014/main" id="{CD034B80-7C60-4118-BBA5-D4A66AFA9BC4}"/>
              </a:ext>
            </a:extLst>
          </p:cNvPr>
          <p:cNvSpPr>
            <a:spLocks noGrp="1"/>
          </p:cNvSpPr>
          <p:nvPr>
            <p:ph type="sldNum" sz="quarter" idx="12"/>
          </p:nvPr>
        </p:nvSpPr>
        <p:spPr/>
        <p:txBody>
          <a:bodyPr/>
          <a:lstStyle/>
          <a:p>
            <a:r>
              <a:rPr lang="es-MX" dirty="0">
                <a:solidFill>
                  <a:prstClr val="white"/>
                </a:solidFill>
              </a:rPr>
              <a:t>3</a:t>
            </a:r>
          </a:p>
        </p:txBody>
      </p:sp>
      <p:sp>
        <p:nvSpPr>
          <p:cNvPr id="22" name="Título 1">
            <a:extLst>
              <a:ext uri="{FF2B5EF4-FFF2-40B4-BE49-F238E27FC236}">
                <a16:creationId xmlns:a16="http://schemas.microsoft.com/office/drawing/2014/main" id="{84D7C30A-220F-4978-895A-4F1ED29D56BA}"/>
              </a:ext>
            </a:extLst>
          </p:cNvPr>
          <p:cNvSpPr>
            <a:spLocks noGrp="1"/>
          </p:cNvSpPr>
          <p:nvPr>
            <p:ph type="title"/>
          </p:nvPr>
        </p:nvSpPr>
        <p:spPr>
          <a:xfrm>
            <a:off x="628699" y="240540"/>
            <a:ext cx="8823226" cy="596494"/>
          </a:xfrm>
        </p:spPr>
        <p:txBody>
          <a:bodyPr/>
          <a:lstStyle/>
          <a:p>
            <a:r>
              <a:rPr lang="es-MX" dirty="0"/>
              <a:t>MIGRACIÓN FEMENINA INTERNACIONAL </a:t>
            </a:r>
          </a:p>
        </p:txBody>
      </p:sp>
      <p:grpSp>
        <p:nvGrpSpPr>
          <p:cNvPr id="5" name="Grupo 4">
            <a:extLst>
              <a:ext uri="{FF2B5EF4-FFF2-40B4-BE49-F238E27FC236}">
                <a16:creationId xmlns:a16="http://schemas.microsoft.com/office/drawing/2014/main" id="{B7C2F3BE-C374-43C5-A120-801CF76F04FF}"/>
              </a:ext>
            </a:extLst>
          </p:cNvPr>
          <p:cNvGrpSpPr/>
          <p:nvPr/>
        </p:nvGrpSpPr>
        <p:grpSpPr>
          <a:xfrm>
            <a:off x="2896037" y="3135916"/>
            <a:ext cx="4805602" cy="3298089"/>
            <a:chOff x="203947" y="405345"/>
            <a:chExt cx="5419724" cy="2532913"/>
          </a:xfrm>
        </p:grpSpPr>
        <p:grpSp>
          <p:nvGrpSpPr>
            <p:cNvPr id="8" name="Grupo 7">
              <a:extLst>
                <a:ext uri="{FF2B5EF4-FFF2-40B4-BE49-F238E27FC236}">
                  <a16:creationId xmlns:a16="http://schemas.microsoft.com/office/drawing/2014/main" id="{899FE3CD-293C-7830-6DAB-485C4EEA8EAB}"/>
                </a:ext>
              </a:extLst>
            </p:cNvPr>
            <p:cNvGrpSpPr/>
            <p:nvPr/>
          </p:nvGrpSpPr>
          <p:grpSpPr>
            <a:xfrm>
              <a:off x="203947" y="405345"/>
              <a:ext cx="5419724" cy="2532913"/>
              <a:chOff x="203947" y="405345"/>
              <a:chExt cx="5419724" cy="3990975"/>
            </a:xfrm>
          </p:grpSpPr>
          <p:graphicFrame>
            <p:nvGraphicFramePr>
              <p:cNvPr id="10" name="Gráfico 9">
                <a:extLst>
                  <a:ext uri="{FF2B5EF4-FFF2-40B4-BE49-F238E27FC236}">
                    <a16:creationId xmlns:a16="http://schemas.microsoft.com/office/drawing/2014/main" id="{EA05EC3B-9D6C-A643-CEA0-D45BA57B3017}"/>
                  </a:ext>
                </a:extLst>
              </p:cNvPr>
              <p:cNvGraphicFramePr>
                <a:graphicFrameLocks/>
              </p:cNvGraphicFramePr>
              <p:nvPr/>
            </p:nvGraphicFramePr>
            <p:xfrm>
              <a:off x="2937620" y="419192"/>
              <a:ext cx="2686051" cy="3971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4B0E7792-C0B1-4DA4-C7EA-756A4E04CED6}"/>
                  </a:ext>
                </a:extLst>
              </p:cNvPr>
              <p:cNvGraphicFramePr/>
              <p:nvPr>
                <p:extLst>
                  <p:ext uri="{D42A27DB-BD31-4B8C-83A1-F6EECF244321}">
                    <p14:modId xmlns:p14="http://schemas.microsoft.com/office/powerpoint/2010/main" val="2618567176"/>
                  </p:ext>
                </p:extLst>
              </p:nvPr>
            </p:nvGraphicFramePr>
            <p:xfrm>
              <a:off x="203947" y="405345"/>
              <a:ext cx="2695575" cy="3990975"/>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upo 11">
                <a:extLst>
                  <a:ext uri="{FF2B5EF4-FFF2-40B4-BE49-F238E27FC236}">
                    <a16:creationId xmlns:a16="http://schemas.microsoft.com/office/drawing/2014/main" id="{738B6A6C-5E29-0E47-15B7-99A92B2A4D69}"/>
                  </a:ext>
                </a:extLst>
              </p:cNvPr>
              <p:cNvGrpSpPr/>
              <p:nvPr/>
            </p:nvGrpSpPr>
            <p:grpSpPr>
              <a:xfrm>
                <a:off x="3199154" y="2199502"/>
                <a:ext cx="1375126" cy="2140302"/>
                <a:chOff x="3199154" y="2199502"/>
                <a:chExt cx="1375126" cy="2140302"/>
              </a:xfrm>
            </p:grpSpPr>
            <p:sp>
              <p:nvSpPr>
                <p:cNvPr id="13" name="CuadroTexto 31">
                  <a:extLst>
                    <a:ext uri="{FF2B5EF4-FFF2-40B4-BE49-F238E27FC236}">
                      <a16:creationId xmlns:a16="http://schemas.microsoft.com/office/drawing/2014/main" id="{AB92B780-9A1F-FA53-03F2-9DC602BA41AC}"/>
                    </a:ext>
                  </a:extLst>
                </p:cNvPr>
                <p:cNvSpPr txBox="1"/>
                <p:nvPr/>
              </p:nvSpPr>
              <p:spPr>
                <a:xfrm>
                  <a:off x="3199154" y="4054054"/>
                  <a:ext cx="819149" cy="2857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Helvetica" panose="020B0604020202030204" pitchFamily="34" charset="0"/>
                      <a:ea typeface="+mn-ea"/>
                      <a:cs typeface="+mn-cs"/>
                    </a:rPr>
                    <a:t>(49.2%)</a:t>
                  </a:r>
                </a:p>
              </p:txBody>
            </p:sp>
            <p:sp>
              <p:nvSpPr>
                <p:cNvPr id="14" name="CuadroTexto 32">
                  <a:extLst>
                    <a:ext uri="{FF2B5EF4-FFF2-40B4-BE49-F238E27FC236}">
                      <a16:creationId xmlns:a16="http://schemas.microsoft.com/office/drawing/2014/main" id="{0596D2FD-8385-B024-8970-E9C1B400CCED}"/>
                    </a:ext>
                  </a:extLst>
                </p:cNvPr>
                <p:cNvSpPr txBox="1"/>
                <p:nvPr/>
              </p:nvSpPr>
              <p:spPr>
                <a:xfrm>
                  <a:off x="3334367" y="3432766"/>
                  <a:ext cx="819150" cy="2857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Helvetica" panose="020B0604020202030204" pitchFamily="34" charset="0"/>
                      <a:ea typeface="+mn-ea"/>
                      <a:cs typeface="+mn-cs"/>
                    </a:rPr>
                    <a:t>(49.4%)</a:t>
                  </a:r>
                </a:p>
              </p:txBody>
            </p:sp>
            <p:sp>
              <p:nvSpPr>
                <p:cNvPr id="15" name="CuadroTexto 33">
                  <a:extLst>
                    <a:ext uri="{FF2B5EF4-FFF2-40B4-BE49-F238E27FC236}">
                      <a16:creationId xmlns:a16="http://schemas.microsoft.com/office/drawing/2014/main" id="{FA9A90B0-E7D5-4F38-37B1-786CB22AE8E3}"/>
                    </a:ext>
                  </a:extLst>
                </p:cNvPr>
                <p:cNvSpPr txBox="1"/>
                <p:nvPr/>
              </p:nvSpPr>
              <p:spPr>
                <a:xfrm>
                  <a:off x="3569678" y="2845382"/>
                  <a:ext cx="819151" cy="2857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Helvetica" panose="020B0604020202030204" pitchFamily="34" charset="0"/>
                      <a:ea typeface="+mn-ea"/>
                      <a:cs typeface="+mn-cs"/>
                    </a:rPr>
                    <a:t>(48.4%)</a:t>
                  </a:r>
                </a:p>
              </p:txBody>
            </p:sp>
            <p:sp>
              <p:nvSpPr>
                <p:cNvPr id="16" name="CuadroTexto 34">
                  <a:extLst>
                    <a:ext uri="{FF2B5EF4-FFF2-40B4-BE49-F238E27FC236}">
                      <a16:creationId xmlns:a16="http://schemas.microsoft.com/office/drawing/2014/main" id="{6431FE8D-D33E-109F-DA99-E5EF6948ED31}"/>
                    </a:ext>
                  </a:extLst>
                </p:cNvPr>
                <p:cNvSpPr txBox="1"/>
                <p:nvPr/>
              </p:nvSpPr>
              <p:spPr>
                <a:xfrm>
                  <a:off x="3755129" y="2199502"/>
                  <a:ext cx="819151" cy="2857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Helvetica" panose="020B0604020202030204" pitchFamily="34" charset="0"/>
                      <a:ea typeface="+mn-ea"/>
                      <a:cs typeface="+mn-cs"/>
                    </a:rPr>
                    <a:t>(48.3%)</a:t>
                  </a:r>
                </a:p>
              </p:txBody>
            </p:sp>
          </p:grpSp>
        </p:grpSp>
        <p:sp>
          <p:nvSpPr>
            <p:cNvPr id="9" name="CuadroTexto 27">
              <a:extLst>
                <a:ext uri="{FF2B5EF4-FFF2-40B4-BE49-F238E27FC236}">
                  <a16:creationId xmlns:a16="http://schemas.microsoft.com/office/drawing/2014/main" id="{A225AB69-A7C1-DCCC-3013-54603892983B}"/>
                </a:ext>
              </a:extLst>
            </p:cNvPr>
            <p:cNvSpPr txBox="1"/>
            <p:nvPr/>
          </p:nvSpPr>
          <p:spPr>
            <a:xfrm>
              <a:off x="3937497" y="1170551"/>
              <a:ext cx="819150" cy="18135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sysClr val="windowText" lastClr="000000"/>
                  </a:solidFill>
                  <a:effectLst/>
                  <a:uLnTx/>
                  <a:uFillTx/>
                  <a:latin typeface="Helvetica" panose="020B0604020202030204" pitchFamily="34" charset="0"/>
                  <a:ea typeface="+mn-ea"/>
                  <a:cs typeface="+mn-cs"/>
                </a:rPr>
                <a:t>(48.1%)</a:t>
              </a:r>
            </a:p>
          </p:txBody>
        </p:sp>
      </p:grpSp>
      <p:sp>
        <p:nvSpPr>
          <p:cNvPr id="6" name="CuadroTexto 36">
            <a:extLst>
              <a:ext uri="{FF2B5EF4-FFF2-40B4-BE49-F238E27FC236}">
                <a16:creationId xmlns:a16="http://schemas.microsoft.com/office/drawing/2014/main" id="{2C90B451-EBB2-4532-94DE-5D81FFA7A19B}"/>
              </a:ext>
            </a:extLst>
          </p:cNvPr>
          <p:cNvSpPr txBox="1"/>
          <p:nvPr/>
        </p:nvSpPr>
        <p:spPr>
          <a:xfrm>
            <a:off x="2927900" y="2765337"/>
            <a:ext cx="4224823" cy="741159"/>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all" spc="0" normalizeH="0" baseline="0" noProof="0" dirty="0">
                <a:ln>
                  <a:noFill/>
                </a:ln>
                <a:solidFill>
                  <a:sysClr val="windowText" lastClr="000000"/>
                </a:solidFill>
                <a:effectLst/>
                <a:uLnTx/>
                <a:uFillTx/>
                <a:latin typeface="NewBaskervilleITC" panose="02020602060406020203" pitchFamily="18" charset="0"/>
                <a:ea typeface="+mn-ea"/>
                <a:cs typeface="+mn-cs"/>
              </a:rPr>
              <a:t>POBLACIÓN MIGRANTE EN EL MUNDO Y MIGRANTE FEMENINA, 1990-2020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latin typeface="NewBaskervilleITC" panose="02020602060406020203" pitchFamily="18" charset="0"/>
                <a:ea typeface="+mn-ea"/>
                <a:cs typeface="+mn-cs"/>
              </a:rPr>
              <a:t>(Millones de personas y porcentajes)</a:t>
            </a:r>
          </a:p>
        </p:txBody>
      </p:sp>
      <p:sp>
        <p:nvSpPr>
          <p:cNvPr id="7" name="CuadroTexto 38">
            <a:extLst>
              <a:ext uri="{FF2B5EF4-FFF2-40B4-BE49-F238E27FC236}">
                <a16:creationId xmlns:a16="http://schemas.microsoft.com/office/drawing/2014/main" id="{A7A1ECA8-94BB-410D-AE2D-E6982B88FCFF}"/>
              </a:ext>
            </a:extLst>
          </p:cNvPr>
          <p:cNvSpPr txBox="1"/>
          <p:nvPr/>
        </p:nvSpPr>
        <p:spPr>
          <a:xfrm>
            <a:off x="2676125" y="6573870"/>
            <a:ext cx="4995022" cy="514349"/>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1" u="none" strike="noStrike" kern="0" cap="none" spc="0" normalizeH="0" baseline="0" noProof="0">
                <a:ln>
                  <a:noFill/>
                </a:ln>
                <a:solidFill>
                  <a:sysClr val="windowText" lastClr="000000"/>
                </a:solidFill>
                <a:effectLst/>
                <a:uLnTx/>
                <a:uFillTx/>
                <a:latin typeface="NewBaskervilleITC" panose="02020602060406020203" pitchFamily="18" charset="0"/>
                <a:ea typeface="+mn-ea"/>
                <a:cs typeface="+mn-cs"/>
              </a:rPr>
              <a:t>Fuente: </a:t>
            </a:r>
            <a:r>
              <a:rPr kumimoji="0" lang="es-MX" sz="1000" b="0" i="0" u="none" strike="noStrike" kern="0" cap="none" spc="0" normalizeH="0" baseline="0" noProof="0">
                <a:ln>
                  <a:noFill/>
                </a:ln>
                <a:solidFill>
                  <a:sysClr val="windowText" lastClr="000000"/>
                </a:solidFill>
                <a:effectLst/>
                <a:uLnTx/>
                <a:uFillTx/>
                <a:latin typeface="NewBaskervilleITC" panose="02020602060406020203" pitchFamily="18" charset="0"/>
                <a:ea typeface="+mn-ea"/>
                <a:cs typeface="+mn-cs"/>
              </a:rPr>
              <a:t>Naciones Unidas, Trends in International Migrant Stock 2020: Migrants by Age and Sex. </a:t>
            </a:r>
          </a:p>
        </p:txBody>
      </p:sp>
    </p:spTree>
    <p:extLst>
      <p:ext uri="{BB962C8B-B14F-4D97-AF65-F5344CB8AC3E}">
        <p14:creationId xmlns:p14="http://schemas.microsoft.com/office/powerpoint/2010/main" val="3653754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7AFC2C63-1AEB-EBC5-8ABF-2739DB33813E}"/>
              </a:ext>
            </a:extLst>
          </p:cNvPr>
          <p:cNvSpPr>
            <a:spLocks noGrp="1"/>
          </p:cNvSpPr>
          <p:nvPr>
            <p:ph type="title"/>
          </p:nvPr>
        </p:nvSpPr>
        <p:spPr>
          <a:xfrm>
            <a:off x="628699" y="2745246"/>
            <a:ext cx="8823226" cy="2088232"/>
          </a:xfrm>
        </p:spPr>
        <p:txBody>
          <a:bodyPr/>
          <a:lstStyle/>
          <a:p>
            <a:pPr algn="ctr"/>
            <a:r>
              <a:rPr kumimoji="0" lang="es-MX" sz="4000" b="0" i="0" u="none" strike="noStrike" kern="1200" cap="all" spc="0" normalizeH="0" baseline="0" noProof="0" dirty="0">
                <a:ln>
                  <a:noFill/>
                </a:ln>
                <a:solidFill>
                  <a:srgbClr val="376092"/>
                </a:solidFill>
                <a:effectLst/>
                <a:uLnTx/>
                <a:uFillTx/>
                <a:latin typeface="Helvetica"/>
                <a:ea typeface="+mj-ea"/>
              </a:rPr>
              <a:t>El perfil en estados unidos de la migración mexicana de género femenino </a:t>
            </a:r>
            <a:endParaRPr lang="es-MX" sz="4000" cap="all" dirty="0">
              <a:solidFill>
                <a:srgbClr val="376092"/>
              </a:solidFill>
            </a:endParaRPr>
          </a:p>
        </p:txBody>
      </p:sp>
    </p:spTree>
    <p:extLst>
      <p:ext uri="{BB962C8B-B14F-4D97-AF65-F5344CB8AC3E}">
        <p14:creationId xmlns:p14="http://schemas.microsoft.com/office/powerpoint/2010/main" val="2104637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EC2D1A3-BA50-427C-96B0-E219FBA476E9}"/>
              </a:ext>
            </a:extLst>
          </p:cNvPr>
          <p:cNvSpPr>
            <a:spLocks noGrp="1"/>
          </p:cNvSpPr>
          <p:nvPr>
            <p:ph idx="1"/>
          </p:nvPr>
        </p:nvSpPr>
        <p:spPr>
          <a:xfrm>
            <a:off x="628699" y="1002810"/>
            <a:ext cx="8823226" cy="2354504"/>
          </a:xfrm>
        </p:spPr>
        <p:txBody>
          <a:bodyPr>
            <a:normAutofit lnSpcReduction="10000"/>
          </a:bodyPr>
          <a:lstStyle/>
          <a:p>
            <a:pPr marL="0" indent="0">
              <a:buNone/>
            </a:pPr>
            <a:r>
              <a:rPr lang="es-MX" sz="1800" dirty="0"/>
              <a:t>De acuerdo con datos de la American Community Survey de la Oficina de Censos de Estados Unidos, en 2022, la población total inmigrante en Estados Unidos resultó de 46,182,177 personas, de las cuales 10,678,502 eran inmigrantes mexicanos, integrados por 5,592,703 hombres y 5,085,799 mujeres. Los mexicanos representaron el principal grupo migratorio en ese país, tanto en el caso de los hombres como en el de las mujeres.  Durante los últimos años ha aumentado ligeramente la participación de las mujeres en el grupo migratorio mexicano en Estados Unidos y desde 2010 el número absoluto de inmigrantes de género femenino superó al de los hombres. </a:t>
            </a:r>
          </a:p>
          <a:p>
            <a:pPr marL="0" indent="0">
              <a:buNone/>
            </a:pPr>
            <a:endParaRPr lang="es-MX" sz="1800" dirty="0"/>
          </a:p>
        </p:txBody>
      </p:sp>
      <p:sp>
        <p:nvSpPr>
          <p:cNvPr id="4" name="Marcador de número de diapositiva 3">
            <a:extLst>
              <a:ext uri="{FF2B5EF4-FFF2-40B4-BE49-F238E27FC236}">
                <a16:creationId xmlns:a16="http://schemas.microsoft.com/office/drawing/2014/main" id="{48F5B12A-8134-4927-9E80-612D3731C1BB}"/>
              </a:ext>
            </a:extLst>
          </p:cNvPr>
          <p:cNvSpPr>
            <a:spLocks noGrp="1"/>
          </p:cNvSpPr>
          <p:nvPr>
            <p:ph type="sldNum" sz="quarter" idx="12"/>
          </p:nvPr>
        </p:nvSpPr>
        <p:spPr/>
        <p:txBody>
          <a:bodyPr/>
          <a:lstStyle/>
          <a:p>
            <a:r>
              <a:rPr lang="es-MX" dirty="0">
                <a:solidFill>
                  <a:prstClr val="white"/>
                </a:solidFill>
              </a:rPr>
              <a:t>4</a:t>
            </a:r>
          </a:p>
        </p:txBody>
      </p:sp>
      <p:sp>
        <p:nvSpPr>
          <p:cNvPr id="8" name="Título 1">
            <a:extLst>
              <a:ext uri="{FF2B5EF4-FFF2-40B4-BE49-F238E27FC236}">
                <a16:creationId xmlns:a16="http://schemas.microsoft.com/office/drawing/2014/main" id="{5DB47A4C-CCD9-4AE7-9BAE-F6FF4711C623}"/>
              </a:ext>
            </a:extLst>
          </p:cNvPr>
          <p:cNvSpPr>
            <a:spLocks noGrp="1"/>
          </p:cNvSpPr>
          <p:nvPr>
            <p:ph type="title"/>
          </p:nvPr>
        </p:nvSpPr>
        <p:spPr>
          <a:xfrm>
            <a:off x="629411" y="82403"/>
            <a:ext cx="8823226" cy="830990"/>
          </a:xfrm>
        </p:spPr>
        <p:txBody>
          <a:bodyPr/>
          <a:lstStyle/>
          <a:p>
            <a:r>
              <a:rPr lang="es-MX" dirty="0"/>
              <a:t>INMIGRANTES MEXICANOS EN LA INMIGRACIÓN TOTAL EN ESTADOS UNIDOS E INMIGRACIÓN FEMENINA </a:t>
            </a:r>
          </a:p>
        </p:txBody>
      </p:sp>
      <p:grpSp>
        <p:nvGrpSpPr>
          <p:cNvPr id="2" name="Grupo 1">
            <a:extLst>
              <a:ext uri="{FF2B5EF4-FFF2-40B4-BE49-F238E27FC236}">
                <a16:creationId xmlns:a16="http://schemas.microsoft.com/office/drawing/2014/main" id="{512A8285-684D-4F9B-9116-D99CDFD544BE}"/>
              </a:ext>
            </a:extLst>
          </p:cNvPr>
          <p:cNvGrpSpPr/>
          <p:nvPr/>
        </p:nvGrpSpPr>
        <p:grpSpPr>
          <a:xfrm>
            <a:off x="628699" y="3261504"/>
            <a:ext cx="3513608" cy="3197541"/>
            <a:chOff x="0" y="0"/>
            <a:chExt cx="3829050" cy="3367086"/>
          </a:xfrm>
        </p:grpSpPr>
        <p:graphicFrame>
          <p:nvGraphicFramePr>
            <p:cNvPr id="5" name="Gráfico 4">
              <a:extLst>
                <a:ext uri="{FF2B5EF4-FFF2-40B4-BE49-F238E27FC236}">
                  <a16:creationId xmlns:a16="http://schemas.microsoft.com/office/drawing/2014/main" id="{3465F82D-F368-B7BE-A20E-49104EF7338D}"/>
                </a:ext>
              </a:extLst>
            </p:cNvPr>
            <p:cNvGraphicFramePr/>
            <p:nvPr/>
          </p:nvGraphicFramePr>
          <p:xfrm>
            <a:off x="0" y="623886"/>
            <a:ext cx="382905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9">
              <a:extLst>
                <a:ext uri="{FF2B5EF4-FFF2-40B4-BE49-F238E27FC236}">
                  <a16:creationId xmlns:a16="http://schemas.microsoft.com/office/drawing/2014/main" id="{222CC274-F4AC-0F7D-441E-216925E67934}"/>
                </a:ext>
              </a:extLst>
            </p:cNvPr>
            <p:cNvSpPr txBox="1"/>
            <p:nvPr/>
          </p:nvSpPr>
          <p:spPr>
            <a:xfrm>
              <a:off x="19050" y="0"/>
              <a:ext cx="3800475" cy="1034668"/>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all" spc="0" normalizeH="0" baseline="0" noProof="0" dirty="0">
                  <a:ln>
                    <a:noFill/>
                  </a:ln>
                  <a:solidFill>
                    <a:sysClr val="windowText" lastClr="000000"/>
                  </a:solidFill>
                  <a:effectLst/>
                  <a:uLnTx/>
                  <a:uFillTx/>
                  <a:latin typeface="Helvetica" panose="020B0500000000000000" pitchFamily="34" charset="0"/>
                  <a:ea typeface="+mn-ea"/>
                  <a:cs typeface="+mn-cs"/>
                </a:rPr>
                <a:t>estados unidos: participación de la población mexicana inmigrante en el total de inmigrantes en 2022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latin typeface="Helvetica" panose="020B0500000000000000" pitchFamily="34" charset="0"/>
                  <a:ea typeface="+mn-ea"/>
                  <a:cs typeface="+mn-cs"/>
                </a:rPr>
                <a:t>Por cientos </a:t>
              </a:r>
            </a:p>
          </p:txBody>
        </p:sp>
      </p:grpSp>
      <p:grpSp>
        <p:nvGrpSpPr>
          <p:cNvPr id="7" name="Grupo 6">
            <a:extLst>
              <a:ext uri="{FF2B5EF4-FFF2-40B4-BE49-F238E27FC236}">
                <a16:creationId xmlns:a16="http://schemas.microsoft.com/office/drawing/2014/main" id="{D1B9C450-3B4E-4F26-ACE4-AA549122CFAA}"/>
              </a:ext>
            </a:extLst>
          </p:cNvPr>
          <p:cNvGrpSpPr/>
          <p:nvPr/>
        </p:nvGrpSpPr>
        <p:grpSpPr>
          <a:xfrm>
            <a:off x="3921789" y="3921571"/>
            <a:ext cx="5945043" cy="2682643"/>
            <a:chOff x="0" y="514641"/>
            <a:chExt cx="7613061" cy="3509839"/>
          </a:xfrm>
        </p:grpSpPr>
        <p:graphicFrame>
          <p:nvGraphicFramePr>
            <p:cNvPr id="11" name="Gráfico 10">
              <a:extLst>
                <a:ext uri="{FF2B5EF4-FFF2-40B4-BE49-F238E27FC236}">
                  <a16:creationId xmlns:a16="http://schemas.microsoft.com/office/drawing/2014/main" id="{240C43D5-DABB-DDA4-E6BE-14BFBB51C935}"/>
                </a:ext>
              </a:extLst>
            </p:cNvPr>
            <p:cNvGraphicFramePr/>
            <p:nvPr/>
          </p:nvGraphicFramePr>
          <p:xfrm>
            <a:off x="135936" y="514641"/>
            <a:ext cx="7477125"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7BE42D65-0F3B-6F86-A8DF-41FCD9C0709A}"/>
                </a:ext>
              </a:extLst>
            </p:cNvPr>
            <p:cNvGraphicFramePr>
              <a:graphicFrameLocks/>
            </p:cNvGraphicFramePr>
            <p:nvPr/>
          </p:nvGraphicFramePr>
          <p:xfrm>
            <a:off x="0" y="1995656"/>
            <a:ext cx="7477125" cy="2028824"/>
          </p:xfrm>
          <a:graphic>
            <a:graphicData uri="http://schemas.openxmlformats.org/drawingml/2006/chart">
              <c:chart xmlns:c="http://schemas.openxmlformats.org/drawingml/2006/chart" xmlns:r="http://schemas.openxmlformats.org/officeDocument/2006/relationships" r:id="rId5"/>
            </a:graphicData>
          </a:graphic>
        </p:graphicFrame>
      </p:grpSp>
      <p:sp>
        <p:nvSpPr>
          <p:cNvPr id="9" name="CuadroTexto 27">
            <a:extLst>
              <a:ext uri="{FF2B5EF4-FFF2-40B4-BE49-F238E27FC236}">
                <a16:creationId xmlns:a16="http://schemas.microsoft.com/office/drawing/2014/main" id="{0AB0FF09-19F7-4CED-95BB-40409AC5E1F7}"/>
              </a:ext>
            </a:extLst>
          </p:cNvPr>
          <p:cNvSpPr txBox="1"/>
          <p:nvPr/>
        </p:nvSpPr>
        <p:spPr>
          <a:xfrm>
            <a:off x="4142307" y="3213298"/>
            <a:ext cx="5740400" cy="72662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ESTADOS UNIDOS: PORCENTAJE DE MUJERES EN LA POBLACIÓN INMIGRANTE MEXICANA Y EN EL TOTAL DE INMIGRANTES</a:t>
            </a:r>
          </a:p>
        </p:txBody>
      </p:sp>
      <p:sp>
        <p:nvSpPr>
          <p:cNvPr id="10" name="CuadroTexto 28">
            <a:extLst>
              <a:ext uri="{FF2B5EF4-FFF2-40B4-BE49-F238E27FC236}">
                <a16:creationId xmlns:a16="http://schemas.microsoft.com/office/drawing/2014/main" id="{5B0D9200-FC32-4D10-9E31-E77B04B3A551}"/>
              </a:ext>
            </a:extLst>
          </p:cNvPr>
          <p:cNvSpPr txBox="1"/>
          <p:nvPr/>
        </p:nvSpPr>
        <p:spPr>
          <a:xfrm>
            <a:off x="4142306" y="6619131"/>
            <a:ext cx="5638801" cy="48259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Fuente: Elaborada con extracciones de la base de datos de la American Community Survey de la Oficina de Censos de Estados Unidos.</a:t>
            </a:r>
          </a:p>
        </p:txBody>
      </p:sp>
    </p:spTree>
    <p:extLst>
      <p:ext uri="{BB962C8B-B14F-4D97-AF65-F5344CB8AC3E}">
        <p14:creationId xmlns:p14="http://schemas.microsoft.com/office/powerpoint/2010/main" val="123380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61D9DC-2414-83B5-D468-1AB94426FDC4}"/>
              </a:ext>
            </a:extLst>
          </p:cNvPr>
          <p:cNvSpPr>
            <a:spLocks noGrp="1"/>
          </p:cNvSpPr>
          <p:nvPr>
            <p:ph type="title"/>
          </p:nvPr>
        </p:nvSpPr>
        <p:spPr>
          <a:xfrm>
            <a:off x="624731" y="186057"/>
            <a:ext cx="8823226" cy="840810"/>
          </a:xfrm>
        </p:spPr>
        <p:txBody>
          <a:bodyPr/>
          <a:lstStyle/>
          <a:p>
            <a:r>
              <a:rPr lang="es-MX" dirty="0"/>
              <a:t>CAMBIOS EN LA DEMOGRAFÍA DEL GRUPO MIGRATORIO MEXICANO FEMENINO</a:t>
            </a:r>
          </a:p>
        </p:txBody>
      </p:sp>
      <p:sp>
        <p:nvSpPr>
          <p:cNvPr id="3" name="Marcador de contenido 2">
            <a:extLst>
              <a:ext uri="{FF2B5EF4-FFF2-40B4-BE49-F238E27FC236}">
                <a16:creationId xmlns:a16="http://schemas.microsoft.com/office/drawing/2014/main" id="{B71E3772-A0D7-F511-598F-C5E906549422}"/>
              </a:ext>
            </a:extLst>
          </p:cNvPr>
          <p:cNvSpPr>
            <a:spLocks noGrp="1"/>
          </p:cNvSpPr>
          <p:nvPr>
            <p:ph idx="1"/>
          </p:nvPr>
        </p:nvSpPr>
        <p:spPr>
          <a:xfrm>
            <a:off x="624731" y="1053058"/>
            <a:ext cx="8823226" cy="2145406"/>
          </a:xfrm>
        </p:spPr>
        <p:txBody>
          <a:bodyPr>
            <a:normAutofit fontScale="85000" lnSpcReduction="10000"/>
          </a:bodyPr>
          <a:lstStyle/>
          <a:p>
            <a:pPr marL="0" indent="0">
              <a:buNone/>
            </a:pPr>
            <a:r>
              <a:rPr lang="es-MX" dirty="0"/>
              <a:t>La debilidad de la migración mexicana hacia Estados Unidos ha cambiado su demografía y particularmente su estructura de edades.  De 2007 a 2022, la mediana de edad en dicho grupo migratorio aumentó de 35.7 a 46.5 años en las mujeres y de 34.2 a 44.6 años en los hombres, con incrementos anuales de 0.7 años en dicha mediana, tanto en el caso de los hombres como de las mujeres. Lo anterior ha propiciado que aumente de manera importante el porcentaje de mujeres que cuentan con 45 años o más de edad, de 30.6% en 2007 a 54.2% en 2022 y su número absoluto se incrementó de 1,432,000 mujeres en 2007 a 3,043,000 en 2022.</a:t>
            </a:r>
          </a:p>
        </p:txBody>
      </p:sp>
      <p:sp>
        <p:nvSpPr>
          <p:cNvPr id="4" name="Marcador de número de diapositiva 3">
            <a:extLst>
              <a:ext uri="{FF2B5EF4-FFF2-40B4-BE49-F238E27FC236}">
                <a16:creationId xmlns:a16="http://schemas.microsoft.com/office/drawing/2014/main" id="{352DA32F-F70B-71BB-E90B-C87CA675B3F0}"/>
              </a:ext>
            </a:extLst>
          </p:cNvPr>
          <p:cNvSpPr>
            <a:spLocks noGrp="1"/>
          </p:cNvSpPr>
          <p:nvPr>
            <p:ph type="sldNum" sz="quarter" idx="12"/>
          </p:nvPr>
        </p:nvSpPr>
        <p:spPr/>
        <p:txBody>
          <a:bodyPr/>
          <a:lstStyle/>
          <a:p>
            <a:r>
              <a:rPr lang="es-MX" dirty="0">
                <a:solidFill>
                  <a:prstClr val="white"/>
                </a:solidFill>
              </a:rPr>
              <a:t>5</a:t>
            </a:r>
          </a:p>
        </p:txBody>
      </p:sp>
      <p:grpSp>
        <p:nvGrpSpPr>
          <p:cNvPr id="5" name="Grupo 4">
            <a:extLst>
              <a:ext uri="{FF2B5EF4-FFF2-40B4-BE49-F238E27FC236}">
                <a16:creationId xmlns:a16="http://schemas.microsoft.com/office/drawing/2014/main" id="{90ECA49B-6321-4BE1-A634-25DC783C9675}"/>
              </a:ext>
            </a:extLst>
          </p:cNvPr>
          <p:cNvGrpSpPr/>
          <p:nvPr/>
        </p:nvGrpSpPr>
        <p:grpSpPr>
          <a:xfrm>
            <a:off x="391034" y="3973938"/>
            <a:ext cx="4649278" cy="2361746"/>
            <a:chOff x="303892" y="600530"/>
            <a:chExt cx="7477126" cy="3429000"/>
          </a:xfrm>
        </p:grpSpPr>
        <p:graphicFrame>
          <p:nvGraphicFramePr>
            <p:cNvPr id="7" name="Gráfico 6">
              <a:extLst>
                <a:ext uri="{FF2B5EF4-FFF2-40B4-BE49-F238E27FC236}">
                  <a16:creationId xmlns:a16="http://schemas.microsoft.com/office/drawing/2014/main" id="{E7780D4D-7F05-A86F-8F5B-591E97DF6B1F}"/>
                </a:ext>
              </a:extLst>
            </p:cNvPr>
            <p:cNvGraphicFramePr/>
            <p:nvPr/>
          </p:nvGraphicFramePr>
          <p:xfrm>
            <a:off x="303892" y="600530"/>
            <a:ext cx="7477125"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8116ACC0-564A-C9DA-A494-3E395BB85510}"/>
                </a:ext>
              </a:extLst>
            </p:cNvPr>
            <p:cNvGraphicFramePr>
              <a:graphicFrameLocks/>
            </p:cNvGraphicFramePr>
            <p:nvPr/>
          </p:nvGraphicFramePr>
          <p:xfrm>
            <a:off x="303893" y="2200730"/>
            <a:ext cx="7477125" cy="1828800"/>
          </p:xfrm>
          <a:graphic>
            <a:graphicData uri="http://schemas.openxmlformats.org/drawingml/2006/chart">
              <c:chart xmlns:c="http://schemas.openxmlformats.org/drawingml/2006/chart" xmlns:r="http://schemas.openxmlformats.org/officeDocument/2006/relationships" r:id="rId4"/>
            </a:graphicData>
          </a:graphic>
        </p:graphicFrame>
      </p:grpSp>
      <p:sp>
        <p:nvSpPr>
          <p:cNvPr id="6" name="CuadroTexto 4">
            <a:extLst>
              <a:ext uri="{FF2B5EF4-FFF2-40B4-BE49-F238E27FC236}">
                <a16:creationId xmlns:a16="http://schemas.microsoft.com/office/drawing/2014/main" id="{FD7887C1-0472-4815-ADA7-347E41F2FFB4}"/>
              </a:ext>
            </a:extLst>
          </p:cNvPr>
          <p:cNvSpPr txBox="1"/>
          <p:nvPr/>
        </p:nvSpPr>
        <p:spPr>
          <a:xfrm>
            <a:off x="406970" y="3388715"/>
            <a:ext cx="4649277" cy="770702"/>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ESTADOS UNIDOS: MEDIANA DE EDAD DE LA POBLACIÓN MEXICANA INMIGRANTE SEGÚN GÉNERO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latin typeface="Helvetica" panose="020B0604020202030204" pitchFamily="34" charset="0"/>
                <a:ea typeface="+mn-ea"/>
                <a:cs typeface="+mn-cs"/>
              </a:rPr>
              <a:t>Número de años </a:t>
            </a:r>
          </a:p>
        </p:txBody>
      </p:sp>
      <p:sp>
        <p:nvSpPr>
          <p:cNvPr id="9" name="CuadroTexto 1">
            <a:extLst>
              <a:ext uri="{FF2B5EF4-FFF2-40B4-BE49-F238E27FC236}">
                <a16:creationId xmlns:a16="http://schemas.microsoft.com/office/drawing/2014/main" id="{14CE5A5E-5D87-4C0D-AEFC-1CE3E92CB3AC}"/>
              </a:ext>
            </a:extLst>
          </p:cNvPr>
          <p:cNvSpPr txBox="1"/>
          <p:nvPr/>
        </p:nvSpPr>
        <p:spPr>
          <a:xfrm>
            <a:off x="5326608" y="3388715"/>
            <a:ext cx="4129286" cy="8408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200" b="1" dirty="0">
                <a:latin typeface="Helvetica" panose="020B0604020202030204" pitchFamily="34" charset="0"/>
              </a:rPr>
              <a:t>ESTADOS UNIDOS: PORCENTAJE</a:t>
            </a:r>
            <a:r>
              <a:rPr lang="es-MX" sz="1200" b="1" baseline="0" dirty="0">
                <a:latin typeface="Helvetica" panose="020B0604020202030204" pitchFamily="34" charset="0"/>
              </a:rPr>
              <a:t> DE MUJERES MEXICANAS INMIGRANTES EN ESTADOS UNIDOS CON EDAD DE 45 AÑOS O MÁS </a:t>
            </a:r>
            <a:endParaRPr lang="es-MX" sz="1200" b="1" dirty="0">
              <a:latin typeface="Helvetica" panose="020B0604020202030204" pitchFamily="34" charset="0"/>
            </a:endParaRPr>
          </a:p>
        </p:txBody>
      </p:sp>
      <p:sp>
        <p:nvSpPr>
          <p:cNvPr id="10" name="CuadroTexto 2">
            <a:extLst>
              <a:ext uri="{FF2B5EF4-FFF2-40B4-BE49-F238E27FC236}">
                <a16:creationId xmlns:a16="http://schemas.microsoft.com/office/drawing/2014/main" id="{F9A963A1-300A-4D14-8521-F213B3CB783C}"/>
              </a:ext>
            </a:extLst>
          </p:cNvPr>
          <p:cNvSpPr txBox="1"/>
          <p:nvPr/>
        </p:nvSpPr>
        <p:spPr>
          <a:xfrm>
            <a:off x="396163" y="6335684"/>
            <a:ext cx="8929685" cy="6154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MX" sz="1000" dirty="0">
                <a:solidFill>
                  <a:schemeClr val="dk1"/>
                </a:solidFill>
                <a:effectLst/>
                <a:latin typeface="Helvetica" panose="020B0500000000000000" pitchFamily="34" charset="0"/>
              </a:rPr>
              <a:t>Nota:</a:t>
            </a:r>
            <a:r>
              <a:rPr lang="es-MX" sz="1000" baseline="0" dirty="0">
                <a:solidFill>
                  <a:schemeClr val="dk1"/>
                </a:solidFill>
                <a:effectLst/>
                <a:latin typeface="Helvetica" panose="020B0500000000000000" pitchFamily="34" charset="0"/>
              </a:rPr>
              <a:t> </a:t>
            </a:r>
            <a:r>
              <a:rPr lang="es-MX" sz="1000" dirty="0">
                <a:solidFill>
                  <a:schemeClr val="dk1"/>
                </a:solidFill>
                <a:effectLst/>
                <a:latin typeface="Helvetica" panose="020B0500000000000000" pitchFamily="34" charset="0"/>
              </a:rPr>
              <a:t>Porcentaje</a:t>
            </a:r>
            <a:r>
              <a:rPr lang="es-MX" sz="1000" baseline="0" dirty="0">
                <a:solidFill>
                  <a:schemeClr val="dk1"/>
                </a:solidFill>
                <a:effectLst/>
                <a:latin typeface="Helvetica" panose="020B0500000000000000" pitchFamily="34" charset="0"/>
              </a:rPr>
              <a:t> de mujeres con edad de 45 años o más en la población de 15 años o más. </a:t>
            </a:r>
            <a:endParaRPr lang="es-MX" sz="1000" dirty="0">
              <a:solidFill>
                <a:schemeClr val="dk1"/>
              </a:solidFill>
              <a:effectLst/>
              <a:latin typeface="Helvetica" panose="020B0500000000000000" pitchFamily="34" charset="0"/>
            </a:endParaRPr>
          </a:p>
          <a:p>
            <a:r>
              <a:rPr lang="es-MX" sz="1000" dirty="0">
                <a:solidFill>
                  <a:schemeClr val="dk1"/>
                </a:solidFill>
                <a:effectLst/>
                <a:latin typeface="Helvetica" panose="020B0500000000000000" pitchFamily="34" charset="0"/>
              </a:rPr>
              <a:t>Fuente: Elaborada con extracciones de la base de datos de la</a:t>
            </a:r>
            <a:r>
              <a:rPr lang="es-MX" sz="1000" baseline="0" dirty="0">
                <a:solidFill>
                  <a:schemeClr val="dk1"/>
                </a:solidFill>
                <a:effectLst/>
                <a:latin typeface="Helvetica" panose="020B0500000000000000" pitchFamily="34" charset="0"/>
              </a:rPr>
              <a:t> American Community Survey de la Oficina de Censos de Estados Unidos.</a:t>
            </a:r>
            <a:endParaRPr lang="es-MX" sz="1000" dirty="0">
              <a:effectLst/>
              <a:latin typeface="Helvetica" panose="020B0500000000000000" pitchFamily="34" charset="0"/>
            </a:endParaRPr>
          </a:p>
        </p:txBody>
      </p:sp>
      <p:graphicFrame>
        <p:nvGraphicFramePr>
          <p:cNvPr id="11" name="Gráfico 10">
            <a:extLst>
              <a:ext uri="{FF2B5EF4-FFF2-40B4-BE49-F238E27FC236}">
                <a16:creationId xmlns:a16="http://schemas.microsoft.com/office/drawing/2014/main" id="{A9608F4E-12B3-4EDF-8F83-92C7CDC58E1B}"/>
              </a:ext>
            </a:extLst>
          </p:cNvPr>
          <p:cNvGraphicFramePr>
            <a:graphicFrameLocks/>
          </p:cNvGraphicFramePr>
          <p:nvPr>
            <p:extLst>
              <p:ext uri="{D42A27DB-BD31-4B8C-83A1-F6EECF244321}">
                <p14:modId xmlns:p14="http://schemas.microsoft.com/office/powerpoint/2010/main" val="3051580431"/>
              </p:ext>
            </p:extLst>
          </p:nvPr>
        </p:nvGraphicFramePr>
        <p:xfrm>
          <a:off x="5111973" y="4171662"/>
          <a:ext cx="4536504" cy="17140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4519094"/>
      </p:ext>
    </p:extLst>
  </p:cSld>
  <p:clrMapOvr>
    <a:masterClrMapping/>
  </p:clrMapOvr>
</p:sld>
</file>

<file path=ppt/theme/theme1.xml><?xml version="1.0" encoding="utf-8"?>
<a:theme xmlns:a="http://schemas.openxmlformats.org/drawingml/2006/main" name="Tema2">
  <a:themeElements>
    <a:clrScheme name="Personalizar 2">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Ventaja">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Ventaja">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20130</TotalTime>
  <Words>7807</Words>
  <Application>Microsoft Office PowerPoint</Application>
  <PresentationFormat>Personalizado</PresentationFormat>
  <Paragraphs>412</Paragraphs>
  <Slides>47</Slides>
  <Notes>28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Calibri</vt:lpstr>
      <vt:lpstr>Helvetica</vt:lpstr>
      <vt:lpstr>NewBaskervilleITC</vt:lpstr>
      <vt:lpstr>Rockwell</vt:lpstr>
      <vt:lpstr>Tahoma</vt:lpstr>
      <vt:lpstr>Wingdings</vt:lpstr>
      <vt:lpstr>Tema2</vt:lpstr>
      <vt:lpstr>Presentación de PowerPoint</vt:lpstr>
      <vt:lpstr>INTRODUCCIÓN</vt:lpstr>
      <vt:lpstr>Presentación de PowerPoint</vt:lpstr>
      <vt:lpstr>Presentación de PowerPoint</vt:lpstr>
      <vt:lpstr>Dimensión de la migración femenina internacional </vt:lpstr>
      <vt:lpstr>MIGRACIÓN FEMENINA INTERNACIONAL </vt:lpstr>
      <vt:lpstr>El perfil en estados unidos de la migración mexicana de género femenino </vt:lpstr>
      <vt:lpstr>INMIGRANTES MEXICANOS EN LA INMIGRACIÓN TOTAL EN ESTADOS UNIDOS E INMIGRACIÓN FEMENINA </vt:lpstr>
      <vt:lpstr>CAMBIOS EN LA DEMOGRAFÍA DEL GRUPO MIGRATORIO MEXICANO FEMENINO</vt:lpstr>
      <vt:lpstr>ESCOLARIDAD EN ESTADOS UNIDOS DE LA INMIGRACIÓN MEXICANA </vt:lpstr>
      <vt:lpstr>MEJORÍA EN ESTADOS UNIDOS DE LA ESCOLARIDAD DEL GRUPO MIGRATORIO MEXICANO FEMENINO</vt:lpstr>
      <vt:lpstr>POBLACIÓN MEXICANA INMIGRANTE EN ESTADOS UNIDOS QUE ASISTE A LA UNIVERSIDAD </vt:lpstr>
      <vt:lpstr>EMPLEO Y MASA SALARIAL EN ESTADOS UNIDOS DE LOS TRABAJADORES INMIGRANTES MEXICANOS </vt:lpstr>
      <vt:lpstr> EMPLEO Y MASA SALARIAL EN ESTADOS UNIDOS DE LOS TRABAJADORES INMIGRANTES MEXICANOS </vt:lpstr>
      <vt:lpstr>PARTICIPACIÓN DE LAS MUJERES EN EL EMPLEO DE INMIGRANTES MEXICANOS EN ESTADOS UNIDOS</vt:lpstr>
      <vt:lpstr>TASA DE PARTICIPACIÓN DE LAS MEXICANAS INMIGRANTES EN EL MERCADO LABORAL DE ESTADOS UNIDOS</vt:lpstr>
      <vt:lpstr>Migración MEXICANA femenina y el ingreso por remesas </vt:lpstr>
      <vt:lpstr>Presentación de PowerPoint</vt:lpstr>
      <vt:lpstr>DISTRIBUCIÓN DE LAS REMESAS SEGÚN GÉNERO DEL REMITENTE Y RECEPTOR </vt:lpstr>
      <vt:lpstr>A QUIÉN ENVÍAN LAS REMESAS LOS HOMBRES Y LAS MUJERES </vt:lpstr>
      <vt:lpstr>MONTO DE LA REMESA ELECTRÓNCIA SEGÚN GÉNERO DEL REMITENTE Y RECEPTOR </vt:lpstr>
      <vt:lpstr>PORCENTAJE DE REMESAS ENVIADAS POR MUJERES DESDE LOS ESTADOS NORTEAMERICANOS </vt:lpstr>
      <vt:lpstr>DÍAS DE LA SEMANA DE ENVÍO Y COBRO DE LAS REMESAS </vt:lpstr>
      <vt:lpstr>¿A QUÉ HORAS DEL DÍA SE ENVÍAN LAS REMESAS A MÉXICO?</vt:lpstr>
      <vt:lpstr>INCLUSIÓN FINANCIERA DE LOS ENVÍOS DE REMESAS A MÉXICO </vt:lpstr>
      <vt:lpstr>¿CUÁNTAS REMESAS POR AÑO RECIBE UNA CUENTA?</vt:lpstr>
      <vt:lpstr>RECEPTORES QUE RECIBEN REMESAS DE MÁS DE UN REMITENTE</vt:lpstr>
      <vt:lpstr>PRODUCTOS FINANCIEROS VINCULADOS A LAS REMESAS DEPOSITADAS EN UNA CUENTA BANCARIA</vt:lpstr>
      <vt:lpstr>REMESAS E INCLUSIÓN FINANCIERA </vt:lpstr>
      <vt:lpstr>POTENCIAL DE LAS REMESAS PARA LA INCLUSIÓN FINANCIERA </vt:lpstr>
      <vt:lpstr>EDAD Y GÉNERO DEL RECEPTOR DE REMESAS DEPOSITADAS EN CUENTA</vt:lpstr>
      <vt:lpstr>INGRESO POR REMESAS ENVIADAS DESDE ESTADOS UNIDOS POR MUJERES MIGRANTES MEXICANAS</vt:lpstr>
      <vt:lpstr>INGRESO POR REMESAS ENVIADAS POR MUJERES MIGRANTES MEXICANAS</vt:lpstr>
      <vt:lpstr>INGRESO POR REMESAS ENVIADAS POR MUJERES MIGRANTES MEXICANAS</vt:lpstr>
      <vt:lpstr>REMESAS ENVIADAS POR MIGRANTES MEXICANAS DESDE LOS PRINCIPALES ESTADOS NORTEAMERICANOS </vt:lpstr>
      <vt:lpstr>ESFUERZO RELATIVO DE LOS MIGRANTES MEXICANOS HOMBRES Y MUJERES POR APOYAR A SUS FAMILIARES EN MÉXICO </vt:lpstr>
      <vt:lpstr>OTROS TEMAS CUBIERTOS POR EL ESTUDIO CEMLA-BANORTE</vt:lpstr>
      <vt:lpstr>EL CORREDOR DE REMESAS ESTADOS UNIDOS-MÉXICO</vt:lpstr>
      <vt:lpstr>EL CORREDOR DE REMESAS ESTADOS UNIDOS-MÉXICO</vt:lpstr>
      <vt:lpstr>EL CORREDOR DE REMESAS ESTADOS UNIDOS-MÉXICO</vt:lpstr>
      <vt:lpstr>EL CORREDOR DE REMESAS CANADÁ-MÉXICO</vt:lpstr>
      <vt:lpstr>LOS NOMBRES PROPIOS DE LOS REMITENTES DE REMESAS A MÉXICO Y DE LOS RECEPTORES DE ESE INGRESO</vt:lpstr>
      <vt:lpstr>¡MUCHAS GRACIAS!</vt:lpstr>
      <vt:lpstr>LA INFLACIÓN EL TIPO DE CAMBIO DEL PESO MEXICANO Y EL PODER DE COMPRA DE LAS REMESAS QUE RECIBE MÉXICO</vt:lpstr>
      <vt:lpstr>EL CRECIMIENTO DE LAS REMESAS EN DÓLARES CORRIENTES Y PESOS CONSTANTES </vt:lpstr>
      <vt:lpstr>REMESAS EN DÓLARES CORRIENTES Y PESOS CONSTANTES</vt:lpstr>
      <vt:lpstr>PODER DE COMPRA DE LAS REMESAS RECIBIDAS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Estados Unidos: Tasa de Desempleo de los Trabajadoras Inmigrantes de Género Femenino Originarias de Latinoamérica y el Caribe Primer semestre de 2013 y 2014 y por cientos</dc:title>
  <dc:creator>Anahí Rodríguez</dc:creator>
  <cp:lastModifiedBy>Denisse Jiménez</cp:lastModifiedBy>
  <cp:revision>1091</cp:revision>
  <cp:lastPrinted>2024-04-19T22:08:28Z</cp:lastPrinted>
  <dcterms:created xsi:type="dcterms:W3CDTF">2014-08-07T18:18:07Z</dcterms:created>
  <dcterms:modified xsi:type="dcterms:W3CDTF">2024-05-29T22:50:32Z</dcterms:modified>
</cp:coreProperties>
</file>